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handoutMasterIdLst>
    <p:handoutMasterId r:id="rId20"/>
  </p:handoutMasterIdLst>
  <p:sldIdLst>
    <p:sldId id="265" r:id="rId5"/>
    <p:sldId id="310" r:id="rId6"/>
    <p:sldId id="321" r:id="rId7"/>
    <p:sldId id="341" r:id="rId8"/>
    <p:sldId id="320" r:id="rId9"/>
    <p:sldId id="356" r:id="rId10"/>
    <p:sldId id="323" r:id="rId11"/>
    <p:sldId id="349" r:id="rId12"/>
    <p:sldId id="352" r:id="rId13"/>
    <p:sldId id="357" r:id="rId14"/>
    <p:sldId id="353" r:id="rId15"/>
    <p:sldId id="342" r:id="rId16"/>
    <p:sldId id="340" r:id="rId17"/>
    <p:sldId id="319" r:id="rId18"/>
  </p:sldIdLst>
  <p:sldSz cx="12188825" cy="6858000"/>
  <p:notesSz cx="6858000" cy="9144000"/>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272F5C22-0547-456B-9FBD-3790031E56A1}">
          <p14:sldIdLst>
            <p14:sldId id="265"/>
            <p14:sldId id="310"/>
          </p14:sldIdLst>
        </p14:section>
        <p14:section name="Products" id="{F9D01424-F862-4CFA-9CAD-D20E946F1821}">
          <p14:sldIdLst>
            <p14:sldId id="321"/>
            <p14:sldId id="341"/>
            <p14:sldId id="320"/>
            <p14:sldId id="356"/>
          </p14:sldIdLst>
        </p14:section>
        <p14:section name="Experience" id="{C9E0685B-D9E6-4F10-83C3-7E184919F3F0}">
          <p14:sldIdLst>
            <p14:sldId id="323"/>
            <p14:sldId id="349"/>
          </p14:sldIdLst>
        </p14:section>
        <p14:section name="Applications" id="{82FF50D4-F6A9-418E-9883-2A85A72775A0}">
          <p14:sldIdLst>
            <p14:sldId id="352"/>
            <p14:sldId id="357"/>
            <p14:sldId id="353"/>
          </p14:sldIdLst>
        </p14:section>
        <p14:section name="Final" id="{FB996E56-650B-458D-B175-5F75973274DD}">
          <p14:sldIdLst>
            <p14:sldId id="342"/>
            <p14:sldId id="340"/>
            <p14:sldId id="319"/>
          </p14:sldIdLst>
        </p14:section>
      </p14:sectionLst>
    </p:ext>
    <p:ext uri="{EFAFB233-063F-42B5-8137-9DF3F51BA10A}">
      <p15:sldGuideLst xmlns:p15="http://schemas.microsoft.com/office/powerpoint/2012/main" xmlns="">
        <p15:guide id="1" pos="3839" userDrawn="1">
          <p15:clr>
            <a:srgbClr val="A4A3A4"/>
          </p15:clr>
        </p15:guide>
        <p15:guide id="2" orient="horz" pos="216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46" autoAdjust="0"/>
    <p:restoredTop sz="91103" autoAdjust="0"/>
  </p:normalViewPr>
  <p:slideViewPr>
    <p:cSldViewPr showGuides="1">
      <p:cViewPr>
        <p:scale>
          <a:sx n="74" d="100"/>
          <a:sy n="74" d="100"/>
        </p:scale>
        <p:origin x="-714" y="-48"/>
      </p:cViewPr>
      <p:guideLst>
        <p:guide orient="horz" pos="2160"/>
        <p:guide pos="3839"/>
      </p:guideLst>
    </p:cSldViewPr>
  </p:slideViewPr>
  <p:outlineViewPr>
    <p:cViewPr>
      <p:scale>
        <a:sx n="33" d="100"/>
        <a:sy n="33" d="100"/>
      </p:scale>
      <p:origin x="0" y="-3850"/>
    </p:cViewPr>
  </p:outlineViewPr>
  <p:notesTextViewPr>
    <p:cViewPr>
      <p:scale>
        <a:sx n="1" d="1"/>
        <a:sy n="1" d="1"/>
      </p:scale>
      <p:origin x="0" y="0"/>
    </p:cViewPr>
  </p:notesTextViewPr>
  <p:notesViewPr>
    <p:cSldViewPr showGuides="1">
      <p:cViewPr varScale="1">
        <p:scale>
          <a:sx n="63" d="100"/>
          <a:sy n="63" d="100"/>
        </p:scale>
        <p:origin x="1986"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9088EAF-6ECA-4616-85EF-35AA19C641F3}" type="datetimeFigureOut">
              <a:rPr lang="en-US"/>
              <a:t>10-Oct-24</a:t>
            </a:fld>
            <a:endParaRPr/>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9F912AB-2776-42F2-A957-313FC7EFEDB9}" type="slidenum">
              <a:rPr/>
              <a:t>‹#›</a:t>
            </a:fld>
            <a:endParaRPr/>
          </a:p>
        </p:txBody>
      </p:sp>
    </p:spTree>
    <p:extLst>
      <p:ext uri="{BB962C8B-B14F-4D97-AF65-F5344CB8AC3E}">
        <p14:creationId xmlns:p14="http://schemas.microsoft.com/office/powerpoint/2010/main" val="3932065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BD2D7A-D230-4F91-BD59-0A39C2703BA8}" type="datetimeFigureOut">
              <a:rPr lang="en-US"/>
              <a:t>10-Oct-24</a:t>
            </a:fld>
            <a:endParaRPr/>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93199CD-3E1B-4AE6-990F-76F925F5EA9F}" type="slidenum">
              <a:rPr/>
              <a:t>‹#›</a:t>
            </a:fld>
            <a:endParaRPr/>
          </a:p>
        </p:txBody>
      </p:sp>
    </p:spTree>
    <p:extLst>
      <p:ext uri="{BB962C8B-B14F-4D97-AF65-F5344CB8AC3E}">
        <p14:creationId xmlns:p14="http://schemas.microsoft.com/office/powerpoint/2010/main" val="42765798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1</a:t>
            </a:fld>
            <a:endParaRPr lang="bg-BG" dirty="0"/>
          </a:p>
        </p:txBody>
      </p:sp>
    </p:spTree>
    <p:extLst>
      <p:ext uri="{BB962C8B-B14F-4D97-AF65-F5344CB8AC3E}">
        <p14:creationId xmlns:p14="http://schemas.microsoft.com/office/powerpoint/2010/main" val="22254837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10</a:t>
            </a:fld>
            <a:endParaRPr lang="bg-BG"/>
          </a:p>
        </p:txBody>
      </p:sp>
    </p:spTree>
    <p:extLst>
      <p:ext uri="{BB962C8B-B14F-4D97-AF65-F5344CB8AC3E}">
        <p14:creationId xmlns:p14="http://schemas.microsoft.com/office/powerpoint/2010/main" val="41149407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11</a:t>
            </a:fld>
            <a:endParaRPr lang="bg-BG"/>
          </a:p>
        </p:txBody>
      </p:sp>
    </p:spTree>
    <p:extLst>
      <p:ext uri="{BB962C8B-B14F-4D97-AF65-F5344CB8AC3E}">
        <p14:creationId xmlns:p14="http://schemas.microsoft.com/office/powerpoint/2010/main" val="2768211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our partners and supporters,</a:t>
            </a:r>
            <a:r>
              <a:rPr lang="en-US" baseline="0" dirty="0"/>
              <a:t> of course, Aero Vision wouldn`t be so successful. They have the important role in our business to provide us with competent advices, trainings and technical support. </a:t>
            </a:r>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12</a:t>
            </a:fld>
            <a:endParaRPr lang="bg-BG"/>
          </a:p>
        </p:txBody>
      </p:sp>
    </p:spTree>
    <p:extLst>
      <p:ext uri="{BB962C8B-B14F-4D97-AF65-F5344CB8AC3E}">
        <p14:creationId xmlns:p14="http://schemas.microsoft.com/office/powerpoint/2010/main" val="5184355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14</a:t>
            </a:fld>
            <a:endParaRPr lang="bg-BG"/>
          </a:p>
        </p:txBody>
      </p:sp>
    </p:spTree>
    <p:extLst>
      <p:ext uri="{BB962C8B-B14F-4D97-AF65-F5344CB8AC3E}">
        <p14:creationId xmlns:p14="http://schemas.microsoft.com/office/powerpoint/2010/main" val="37795672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2</a:t>
            </a:fld>
            <a:endParaRPr lang="bg-BG"/>
          </a:p>
        </p:txBody>
      </p:sp>
    </p:spTree>
    <p:extLst>
      <p:ext uri="{BB962C8B-B14F-4D97-AF65-F5344CB8AC3E}">
        <p14:creationId xmlns:p14="http://schemas.microsoft.com/office/powerpoint/2010/main" val="2699656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Following the UAV business, Aero Vision Ltd managed to develop their own strategy of optimizing and improve the available designs of UAVs on the market. That resulted in high efficiency drone and improvement for all of the equipment used on board, like gimbals, telemetry and autopilot system.</a:t>
            </a:r>
          </a:p>
          <a:p>
            <a:endParaRPr lang="en-US" dirty="0"/>
          </a:p>
          <a:p>
            <a:r>
              <a:rPr lang="en-US" dirty="0"/>
              <a:t>-&gt;</a:t>
            </a:r>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3</a:t>
            </a:fld>
            <a:endParaRPr lang="bg-BG" dirty="0"/>
          </a:p>
        </p:txBody>
      </p:sp>
    </p:spTree>
    <p:extLst>
      <p:ext uri="{BB962C8B-B14F-4D97-AF65-F5344CB8AC3E}">
        <p14:creationId xmlns:p14="http://schemas.microsoft.com/office/powerpoint/2010/main" val="10215515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HKR-2 is entirely developed by Bulgarian companies, as the production and assembly is located in Bulgaria. It`s is been developed by Unmanned Inquiries in partnership with Aero Vision. It has the capabilities for:</a:t>
            </a:r>
          </a:p>
          <a:p>
            <a:endParaRPr lang="en-US" dirty="0"/>
          </a:p>
          <a:p>
            <a:r>
              <a:rPr lang="en-US" dirty="0"/>
              <a:t>- Up to 50 min of flight</a:t>
            </a:r>
          </a:p>
          <a:p>
            <a:r>
              <a:rPr lang="en-US" dirty="0"/>
              <a:t>- Night and day operations</a:t>
            </a:r>
          </a:p>
          <a:p>
            <a:r>
              <a:rPr lang="en-US" dirty="0"/>
              <a:t>- High zoom thermal and RGB camera</a:t>
            </a:r>
          </a:p>
          <a:p>
            <a:r>
              <a:rPr lang="en-US" dirty="0"/>
              <a:t>- Long range control and telemetry</a:t>
            </a:r>
          </a:p>
          <a:p>
            <a:r>
              <a:rPr lang="en-US" dirty="0"/>
              <a:t>- Payload customization</a:t>
            </a:r>
          </a:p>
          <a:p>
            <a:r>
              <a:rPr lang="en-US" dirty="0"/>
              <a:t>- Advanced autopilot system with flight planning capabilities</a:t>
            </a:r>
          </a:p>
          <a:p>
            <a:r>
              <a:rPr lang="en-US" dirty="0"/>
              <a:t>- Low visibility and noise profile</a:t>
            </a:r>
          </a:p>
          <a:p>
            <a:r>
              <a:rPr lang="en-US" dirty="0"/>
              <a:t>- High end Ground Control Station</a:t>
            </a:r>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4</a:t>
            </a:fld>
            <a:endParaRPr lang="bg-BG" dirty="0"/>
          </a:p>
        </p:txBody>
      </p:sp>
    </p:spTree>
    <p:extLst>
      <p:ext uri="{BB962C8B-B14F-4D97-AF65-F5344CB8AC3E}">
        <p14:creationId xmlns:p14="http://schemas.microsoft.com/office/powerpoint/2010/main" val="14246161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5</a:t>
            </a:fld>
            <a:endParaRPr lang="bg-BG" dirty="0"/>
          </a:p>
        </p:txBody>
      </p:sp>
    </p:spTree>
    <p:extLst>
      <p:ext uri="{BB962C8B-B14F-4D97-AF65-F5344CB8AC3E}">
        <p14:creationId xmlns:p14="http://schemas.microsoft.com/office/powerpoint/2010/main" val="2724138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6</a:t>
            </a:fld>
            <a:endParaRPr lang="bg-BG" dirty="0"/>
          </a:p>
        </p:txBody>
      </p:sp>
    </p:spTree>
    <p:extLst>
      <p:ext uri="{BB962C8B-B14F-4D97-AF65-F5344CB8AC3E}">
        <p14:creationId xmlns:p14="http://schemas.microsoft.com/office/powerpoint/2010/main" val="333330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Some of the available innovations represented by the company, together with Space Research and Technology Institute of Bulgaria is</a:t>
            </a:r>
          </a:p>
          <a:p>
            <a:endParaRPr lang="en-US" dirty="0"/>
          </a:p>
          <a:p>
            <a:r>
              <a:rPr lang="en-US" dirty="0"/>
              <a:t>- Optimizing design and manufacturing using high end 3D modelling software</a:t>
            </a:r>
          </a:p>
          <a:p>
            <a:r>
              <a:rPr lang="en-US" dirty="0"/>
              <a:t>- Advanced CFD particle based simulation software</a:t>
            </a:r>
          </a:p>
          <a:p>
            <a:pPr marL="171450" indent="-171450">
              <a:buFontTx/>
              <a:buChar char="-"/>
            </a:pPr>
            <a:r>
              <a:rPr lang="en-US" dirty="0"/>
              <a:t>Stress / strain analysis </a:t>
            </a:r>
          </a:p>
          <a:p>
            <a:pPr marL="0" indent="0">
              <a:buFontTx/>
              <a:buNone/>
            </a:pPr>
            <a:r>
              <a:rPr lang="en-US" dirty="0"/>
              <a:t>- Advanced technology for postprocessing of data and positioning, based on RTK (Real Time Kinematics) with sub- inch accuracy</a:t>
            </a:r>
          </a:p>
          <a:p>
            <a:r>
              <a:rPr lang="en-US" dirty="0"/>
              <a:t>- Autopilot programming and coding</a:t>
            </a:r>
          </a:p>
          <a:p>
            <a:r>
              <a:rPr lang="en-US" dirty="0"/>
              <a:t>- Design and manufacturing of sensors, data link hardware and software for high accuracy positioning</a:t>
            </a:r>
          </a:p>
          <a:p>
            <a:pPr marL="0" indent="0">
              <a:buFontTx/>
              <a:buNone/>
            </a:pPr>
            <a:r>
              <a:rPr lang="en-US" dirty="0"/>
              <a:t>- Optional design and manufacturing of flying wings, gimbals and many others</a:t>
            </a:r>
          </a:p>
          <a:p>
            <a:pPr marL="171450" indent="-171450">
              <a:buFontTx/>
              <a:buChar char="-"/>
            </a:pPr>
            <a:endParaRPr lang="en-US" dirty="0"/>
          </a:p>
          <a:p>
            <a:pPr marL="0" indent="0">
              <a:buFontTx/>
              <a:buNone/>
            </a:pPr>
            <a:r>
              <a:rPr lang="en-US" dirty="0"/>
              <a:t> -&gt;</a:t>
            </a:r>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7</a:t>
            </a:fld>
            <a:endParaRPr lang="bg-BG" dirty="0"/>
          </a:p>
        </p:txBody>
      </p:sp>
    </p:spTree>
    <p:extLst>
      <p:ext uri="{BB962C8B-B14F-4D97-AF65-F5344CB8AC3E}">
        <p14:creationId xmlns:p14="http://schemas.microsoft.com/office/powerpoint/2010/main" val="1422728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-&gt; All of the solutions, regarding the UAV sales and services, are bundled with special training for operators and pilots of UAVs. </a:t>
            </a:r>
          </a:p>
          <a:p>
            <a:endParaRPr lang="en-US" dirty="0"/>
          </a:p>
          <a:p>
            <a:r>
              <a:rPr lang="en-US" dirty="0"/>
              <a:t>Some of the projects in which Aero Vision was involved:</a:t>
            </a:r>
          </a:p>
          <a:p>
            <a:endParaRPr lang="en-US" dirty="0"/>
          </a:p>
          <a:p>
            <a:pPr marL="171450" indent="-171450">
              <a:buFont typeface="Arial" panose="020B0604020202020204" pitchFamily="34" charset="0"/>
              <a:buChar char="•"/>
            </a:pPr>
            <a:r>
              <a:rPr lang="en-US" dirty="0"/>
              <a:t>Training for the special forces of the police department in Bulgaria</a:t>
            </a:r>
          </a:p>
          <a:p>
            <a:pPr marL="171450" indent="-171450">
              <a:buFont typeface="Arial" panose="020B0604020202020204" pitchFamily="34" charset="0"/>
              <a:buChar char="•"/>
            </a:pPr>
            <a:r>
              <a:rPr lang="en-US" dirty="0"/>
              <a:t>Training for the Ministry of Agriculture and Food of Bulgaria</a:t>
            </a:r>
          </a:p>
          <a:p>
            <a:pPr marL="171450" indent="-171450">
              <a:buFont typeface="Arial" panose="020B0604020202020204" pitchFamily="34" charset="0"/>
              <a:buChar char="•"/>
            </a:pPr>
            <a:r>
              <a:rPr lang="en-US" dirty="0"/>
              <a:t>Special training for camera operators</a:t>
            </a:r>
          </a:p>
          <a:p>
            <a:pPr marL="171450" indent="-171450">
              <a:buFont typeface="Arial" panose="020B0604020202020204" pitchFamily="34" charset="0"/>
              <a:buChar char="•"/>
            </a:pPr>
            <a:r>
              <a:rPr lang="en-US" dirty="0"/>
              <a:t>Training for field mapping and crop analysis</a:t>
            </a:r>
          </a:p>
          <a:p>
            <a:pPr marL="171450" indent="-171450">
              <a:buFont typeface="Arial" panose="020B0604020202020204" pitchFamily="34" charset="0"/>
              <a:buChar char="•"/>
            </a:pPr>
            <a:r>
              <a:rPr lang="en-US" dirty="0"/>
              <a:t>Training for auto flight optimization of the UAV</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-&gt;</a:t>
            </a:r>
          </a:p>
          <a:p>
            <a:endParaRPr lang="en-US" dirty="0"/>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8</a:t>
            </a:fld>
            <a:endParaRPr lang="bg-BG"/>
          </a:p>
        </p:txBody>
      </p:sp>
    </p:spTree>
    <p:extLst>
      <p:ext uri="{BB962C8B-B14F-4D97-AF65-F5344CB8AC3E}">
        <p14:creationId xmlns:p14="http://schemas.microsoft.com/office/powerpoint/2010/main" val="28322860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bg-BG" dirty="0"/>
          </a:p>
        </p:txBody>
      </p:sp>
      <p:sp>
        <p:nvSpPr>
          <p:cNvPr id="4" name="Slide Number Placeholder 3"/>
          <p:cNvSpPr>
            <a:spLocks noGrp="1"/>
          </p:cNvSpPr>
          <p:nvPr>
            <p:ph type="sldNum" sz="quarter" idx="10"/>
          </p:nvPr>
        </p:nvSpPr>
        <p:spPr/>
        <p:txBody>
          <a:bodyPr/>
          <a:lstStyle/>
          <a:p>
            <a:fld id="{F93199CD-3E1B-4AE6-990F-76F925F5EA9F}" type="slidenum">
              <a:rPr lang="bg-BG" smtClean="0"/>
              <a:t>9</a:t>
            </a:fld>
            <a:endParaRPr lang="bg-BG"/>
          </a:p>
        </p:txBody>
      </p:sp>
    </p:spTree>
    <p:extLst>
      <p:ext uri="{BB962C8B-B14F-4D97-AF65-F5344CB8AC3E}">
        <p14:creationId xmlns:p14="http://schemas.microsoft.com/office/powerpoint/2010/main" val="100615252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65214" y="1828800"/>
            <a:ext cx="8229600" cy="2895600"/>
          </a:xfrm>
        </p:spPr>
        <p:txBody>
          <a:bodyPr anchor="b">
            <a:normAutofit/>
          </a:bodyPr>
          <a:lstStyle>
            <a:lvl1pPr>
              <a:lnSpc>
                <a:spcPct val="80000"/>
              </a:lnSpc>
              <a:defRPr sz="6600">
                <a:solidFill>
                  <a:schemeClr val="tx1"/>
                </a:solidFill>
              </a:defRPr>
            </a:lvl1pPr>
          </a:lstStyle>
          <a:p>
            <a:r>
              <a:rPr lang="en-US"/>
              <a:t>Click to edit Master title style</a:t>
            </a:r>
            <a:endParaRPr/>
          </a:p>
        </p:txBody>
      </p:sp>
      <p:sp>
        <p:nvSpPr>
          <p:cNvPr id="3" name="Subtitle 2"/>
          <p:cNvSpPr>
            <a:spLocks noGrp="1"/>
          </p:cNvSpPr>
          <p:nvPr>
            <p:ph type="subTitle" idx="1"/>
          </p:nvPr>
        </p:nvSpPr>
        <p:spPr>
          <a:xfrm>
            <a:off x="1065213" y="4800600"/>
            <a:ext cx="8229600" cy="1219200"/>
          </a:xfrm>
        </p:spPr>
        <p:txBody>
          <a:bodyPr>
            <a:normAutofit/>
          </a:bodyPr>
          <a:lstStyle>
            <a:lvl1pPr marL="0" indent="0" algn="l">
              <a:spcBef>
                <a:spcPts val="0"/>
              </a:spcBef>
              <a:buNone/>
              <a:defRPr sz="2000" cap="all" spc="200" baseline="0">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a:p>
        </p:txBody>
      </p:sp>
    </p:spTree>
    <p:extLst>
      <p:ext uri="{BB962C8B-B14F-4D97-AF65-F5344CB8AC3E}">
        <p14:creationId xmlns:p14="http://schemas.microsoft.com/office/powerpoint/2010/main" val="94999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10-Oct-24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600953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2412" y="381001"/>
            <a:ext cx="1524001" cy="56388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1522412" y="381001"/>
            <a:ext cx="7391399"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a:p>
        </p:txBody>
      </p:sp>
      <p:sp>
        <p:nvSpPr>
          <p:cNvPr id="4" name="Date Placeholder 3"/>
          <p:cNvSpPr>
            <a:spLocks noGrp="1"/>
          </p:cNvSpPr>
          <p:nvPr>
            <p:ph type="dt" sz="half" idx="10"/>
          </p:nvPr>
        </p:nvSpPr>
        <p:spPr/>
        <p:txBody>
          <a:bodyPr/>
          <a:lstStyle/>
          <a:p>
            <a:fld id="{03F41C87-7AD9-4845-A077-840E4A0F3F06}" type="datetimeFigureOut">
              <a:rPr lang="en-US"/>
              <a:t>10-Oct-24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079035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10-Oct-24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738254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59614" y="2514600"/>
            <a:ext cx="8692399" cy="2819400"/>
          </a:xfrm>
        </p:spPr>
        <p:txBody>
          <a:bodyPr anchor="b">
            <a:normAutofit/>
          </a:bodyPr>
          <a:lstStyle>
            <a:lvl1pPr algn="l">
              <a:lnSpc>
                <a:spcPct val="80000"/>
              </a:lnSpc>
              <a:defRPr sz="4800" b="0" cap="none" baseline="0"/>
            </a:lvl1pPr>
          </a:lstStyle>
          <a:p>
            <a:r>
              <a:rPr lang="en-US"/>
              <a:t>Click to edit Master title style</a:t>
            </a:r>
            <a:endParaRPr/>
          </a:p>
        </p:txBody>
      </p:sp>
      <p:sp>
        <p:nvSpPr>
          <p:cNvPr id="3" name="Text Placeholder 2"/>
          <p:cNvSpPr>
            <a:spLocks noGrp="1"/>
          </p:cNvSpPr>
          <p:nvPr>
            <p:ph type="body" idx="1"/>
          </p:nvPr>
        </p:nvSpPr>
        <p:spPr>
          <a:xfrm>
            <a:off x="1065213" y="5410200"/>
            <a:ext cx="8687333" cy="609601"/>
          </a:xfrm>
        </p:spPr>
        <p:txBody>
          <a:bodyPr anchor="t">
            <a:normAutofit/>
          </a:bodyPr>
          <a:lstStyle>
            <a:lvl1pPr marL="0" indent="0">
              <a:spcBef>
                <a:spcPts val="0"/>
              </a:spcBef>
              <a:buNone/>
              <a:defRPr sz="2000" cap="all" spc="200" baseline="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endParaRPr dirty="0"/>
          </a:p>
        </p:txBody>
      </p:sp>
      <p:sp>
        <p:nvSpPr>
          <p:cNvPr id="4" name="Date Placeholder 3"/>
          <p:cNvSpPr>
            <a:spLocks noGrp="1"/>
          </p:cNvSpPr>
          <p:nvPr>
            <p:ph type="dt" sz="half" idx="10"/>
          </p:nvPr>
        </p:nvSpPr>
        <p:spPr/>
        <p:txBody>
          <a:bodyPr/>
          <a:lstStyle/>
          <a:p>
            <a:fld id="{03F41C87-7AD9-4845-A077-840E4A0F3F06}" type="datetimeFigureOut">
              <a:rPr lang="en-US"/>
              <a:t>10-Oct-24</a:t>
            </a:fld>
            <a:endParaRPr/>
          </a:p>
        </p:txBody>
      </p:sp>
      <p:sp>
        <p:nvSpPr>
          <p:cNvPr id="6" name="Slide Number Placeholder 5"/>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761813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504781" y="1905001"/>
            <a:ext cx="4419599"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6229183" y="1905001"/>
            <a:ext cx="4419600" cy="41148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t>10-Oct-24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82534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152241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241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6249861" y="1905000"/>
            <a:ext cx="4416552" cy="762000"/>
          </a:xfrm>
        </p:spPr>
        <p:txBody>
          <a:bodyPr anchor="ctr">
            <a:noAutofit/>
          </a:bodyPr>
          <a:lstStyle>
            <a:lvl1pPr marL="0" indent="0">
              <a:spcBef>
                <a:spcPts val="0"/>
              </a:spcBef>
              <a:buNone/>
              <a:defRPr sz="2000" b="0" cap="all" spc="200"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49861" y="2743201"/>
            <a:ext cx="4416552" cy="32766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Footer Placeholder 7"/>
          <p:cNvSpPr>
            <a:spLocks noGrp="1"/>
          </p:cNvSpPr>
          <p:nvPr>
            <p:ph type="ftr" sz="quarter" idx="11"/>
          </p:nvPr>
        </p:nvSpPr>
        <p:spPr/>
        <p:txBody>
          <a:bodyPr/>
          <a:lstStyle/>
          <a:p>
            <a:endParaRPr dirty="0"/>
          </a:p>
        </p:txBody>
      </p:sp>
      <p:sp>
        <p:nvSpPr>
          <p:cNvPr id="7" name="Date Placeholder 6"/>
          <p:cNvSpPr>
            <a:spLocks noGrp="1"/>
          </p:cNvSpPr>
          <p:nvPr>
            <p:ph type="dt" sz="half" idx="10"/>
          </p:nvPr>
        </p:nvSpPr>
        <p:spPr/>
        <p:txBody>
          <a:bodyPr/>
          <a:lstStyle/>
          <a:p>
            <a:fld id="{03F41C87-7AD9-4845-A077-840E4A0F3F06}" type="datetimeFigureOut">
              <a:rPr lang="en-US"/>
              <a:t>10-Oct-24</a:t>
            </a:fld>
            <a:endParaRPr/>
          </a:p>
        </p:txBody>
      </p:sp>
      <p:sp>
        <p:nvSpPr>
          <p:cNvPr id="9" name="Slide Number Placeholder 8"/>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4208419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4" name="Footer Placeholder 3"/>
          <p:cNvSpPr>
            <a:spLocks noGrp="1"/>
          </p:cNvSpPr>
          <p:nvPr>
            <p:ph type="ftr" sz="quarter" idx="11"/>
          </p:nvPr>
        </p:nvSpPr>
        <p:spPr/>
        <p:txBody>
          <a:bodyPr/>
          <a:lstStyle/>
          <a:p>
            <a:endParaRPr/>
          </a:p>
        </p:txBody>
      </p:sp>
      <p:sp>
        <p:nvSpPr>
          <p:cNvPr id="3" name="Date Placeholder 2"/>
          <p:cNvSpPr>
            <a:spLocks noGrp="1"/>
          </p:cNvSpPr>
          <p:nvPr>
            <p:ph type="dt" sz="half" idx="10"/>
          </p:nvPr>
        </p:nvSpPr>
        <p:spPr/>
        <p:txBody>
          <a:bodyPr/>
          <a:lstStyle/>
          <a:p>
            <a:fld id="{03F41C87-7AD9-4845-A077-840E4A0F3F06}" type="datetimeFigureOut">
              <a:rPr lang="en-US"/>
              <a:t>10-Oct-24</a:t>
            </a:fld>
            <a:endParaRPr/>
          </a:p>
        </p:txBody>
      </p:sp>
      <p:sp>
        <p:nvSpPr>
          <p:cNvPr id="5" name="Slide Number Placeholder 4"/>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1626631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a:p>
        </p:txBody>
      </p:sp>
      <p:sp>
        <p:nvSpPr>
          <p:cNvPr id="2" name="Date Placeholder 1"/>
          <p:cNvSpPr>
            <a:spLocks noGrp="1"/>
          </p:cNvSpPr>
          <p:nvPr>
            <p:ph type="dt" sz="half" idx="10"/>
          </p:nvPr>
        </p:nvSpPr>
        <p:spPr/>
        <p:txBody>
          <a:bodyPr/>
          <a:lstStyle/>
          <a:p>
            <a:fld id="{03F41C87-7AD9-4845-A077-840E4A0F3F06}" type="datetimeFigureOut">
              <a:rPr lang="en-US"/>
              <a:t>10-Oct-24</a:t>
            </a:fld>
            <a:endParaRPr/>
          </a:p>
        </p:txBody>
      </p:sp>
      <p:sp>
        <p:nvSpPr>
          <p:cNvPr id="4" name="Slide Number Placeholder 3"/>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3607540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Autofit/>
          </a:bodyPr>
          <a:lstStyle>
            <a:lvl1pPr algn="l">
              <a:lnSpc>
                <a:spcPct val="90000"/>
              </a:lnSpc>
              <a:defRPr sz="3600" b="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Content Placeholder 2"/>
          <p:cNvSpPr>
            <a:spLocks noGrp="1"/>
          </p:cNvSpPr>
          <p:nvPr>
            <p:ph idx="1"/>
          </p:nvPr>
        </p:nvSpPr>
        <p:spPr>
          <a:xfrm>
            <a:off x="4951414" y="685800"/>
            <a:ext cx="6400800" cy="5334000"/>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6" name="Footer Placeholder 5"/>
          <p:cNvSpPr>
            <a:spLocks noGrp="1"/>
          </p:cNvSpPr>
          <p:nvPr>
            <p:ph type="ftr" sz="quarter" idx="11"/>
          </p:nvPr>
        </p:nvSpPr>
        <p:spPr/>
        <p:txBody>
          <a:bodyPr/>
          <a:lstStyle/>
          <a:p>
            <a:endParaRPr/>
          </a:p>
        </p:txBody>
      </p:sp>
      <p:sp>
        <p:nvSpPr>
          <p:cNvPr id="5" name="Date Placeholder 4"/>
          <p:cNvSpPr>
            <a:spLocks noGrp="1"/>
          </p:cNvSpPr>
          <p:nvPr>
            <p:ph type="dt" sz="half" idx="10"/>
          </p:nvPr>
        </p:nvSpPr>
        <p:spPr/>
        <p:txBody>
          <a:bodyPr/>
          <a:lstStyle/>
          <a:p>
            <a:fld id="{03F41C87-7AD9-4845-A077-840E4A0F3F06}" type="datetimeFigureOut">
              <a:rPr lang="en-US"/>
              <a:t>10-Oct-24</a:t>
            </a:fld>
            <a:endParaRPr/>
          </a:p>
        </p:txBody>
      </p:sp>
      <p:sp>
        <p:nvSpPr>
          <p:cNvPr id="7" name="Slide Number Placeholder 6"/>
          <p:cNvSpPr>
            <a:spLocks noGrp="1"/>
          </p:cNvSpPr>
          <p:nvPr>
            <p:ph type="sldNum" sz="quarter" idx="12"/>
          </p:nvPr>
        </p:nvSpPr>
        <p:spPr/>
        <p:txBody>
          <a:bodyPr/>
          <a:lstStyle/>
          <a:p>
            <a:fld id="{2A013F82-EE5E-44EE-A61D-E31C6657F26F}" type="slidenum">
              <a:rPr/>
              <a:t>‹#›</a:t>
            </a:fld>
            <a:endParaRPr/>
          </a:p>
        </p:txBody>
      </p:sp>
    </p:spTree>
    <p:extLst>
      <p:ext uri="{BB962C8B-B14F-4D97-AF65-F5344CB8AC3E}">
        <p14:creationId xmlns:p14="http://schemas.microsoft.com/office/powerpoint/2010/main" val="2544981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55604" y="1905000"/>
            <a:ext cx="3596607" cy="2667000"/>
          </a:xfrm>
        </p:spPr>
        <p:txBody>
          <a:bodyPr anchor="b">
            <a:normAutofit/>
          </a:bodyPr>
          <a:lstStyle>
            <a:lvl1pPr algn="l">
              <a:lnSpc>
                <a:spcPct val="90000"/>
              </a:lnSpc>
              <a:defRPr sz="3600" b="0" i="0" baseline="0">
                <a:solidFill>
                  <a:schemeClr val="tx1"/>
                </a:solidFill>
              </a:defRPr>
            </a:lvl1pPr>
          </a:lstStyle>
          <a:p>
            <a:r>
              <a:rPr lang="en-US"/>
              <a:t>Click to edit Master title style</a:t>
            </a:r>
            <a:endParaRPr/>
          </a:p>
        </p:txBody>
      </p:sp>
      <p:sp>
        <p:nvSpPr>
          <p:cNvPr id="4" name="Text Placeholder 3"/>
          <p:cNvSpPr>
            <a:spLocks noGrp="1"/>
          </p:cNvSpPr>
          <p:nvPr>
            <p:ph type="body" sz="half" idx="2"/>
          </p:nvPr>
        </p:nvSpPr>
        <p:spPr>
          <a:xfrm>
            <a:off x="1065213" y="4648200"/>
            <a:ext cx="3581399" cy="1371600"/>
          </a:xfrm>
        </p:spPr>
        <p:txBody>
          <a:bodyPr>
            <a:normAutofit/>
          </a:bodyPr>
          <a:lstStyle>
            <a:lvl1pPr marL="0" indent="0">
              <a:lnSpc>
                <a:spcPct val="90000"/>
              </a:lnSpc>
              <a:spcBef>
                <a:spcPts val="12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Picture Placeholder 2" descr="An empty placeholder to add an image. Click on the placeholder and select the image that you wish to add."/>
          <p:cNvSpPr>
            <a:spLocks noGrp="1"/>
          </p:cNvSpPr>
          <p:nvPr>
            <p:ph type="pic" idx="1"/>
          </p:nvPr>
        </p:nvSpPr>
        <p:spPr>
          <a:xfrm>
            <a:off x="4951414" y="685800"/>
            <a:ext cx="6400799" cy="5334000"/>
          </a:xfrm>
          <a:solidFill>
            <a:schemeClr val="bg2"/>
          </a:solidFill>
          <a:ln w="76200">
            <a:solidFill>
              <a:schemeClr val="tx1"/>
            </a:solidFill>
            <a:miter lim="800000"/>
          </a:ln>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a:p>
        </p:txBody>
      </p:sp>
      <p:sp>
        <p:nvSpPr>
          <p:cNvPr id="6" name="Footer Placeholder 5"/>
          <p:cNvSpPr>
            <a:spLocks noGrp="1"/>
          </p:cNvSpPr>
          <p:nvPr>
            <p:ph type="ftr" sz="quarter" idx="11"/>
          </p:nvPr>
        </p:nvSpPr>
        <p:spPr/>
        <p:txBody>
          <a:bodyPr/>
          <a:lstStyle/>
          <a:p>
            <a:endParaRPr dirty="0"/>
          </a:p>
        </p:txBody>
      </p:sp>
      <p:sp>
        <p:nvSpPr>
          <p:cNvPr id="5" name="Date Placeholder 4"/>
          <p:cNvSpPr>
            <a:spLocks noGrp="1"/>
          </p:cNvSpPr>
          <p:nvPr>
            <p:ph type="dt" sz="half" idx="10"/>
          </p:nvPr>
        </p:nvSpPr>
        <p:spPr/>
        <p:txBody>
          <a:bodyPr/>
          <a:lstStyle/>
          <a:p>
            <a:fld id="{03F41C87-7AD9-4845-A077-840E4A0F3F06}" type="datetimeFigureOut">
              <a:rPr lang="en-US"/>
              <a:pPr/>
              <a:t>10-Oct-24</a:t>
            </a:fld>
            <a:endParaRPr/>
          </a:p>
        </p:txBody>
      </p:sp>
      <p:sp>
        <p:nvSpPr>
          <p:cNvPr id="7" name="Slide Number Placeholder 6"/>
          <p:cNvSpPr>
            <a:spLocks noGrp="1"/>
          </p:cNvSpPr>
          <p:nvPr>
            <p:ph type="sldNum" sz="quarter" idx="12"/>
          </p:nvPr>
        </p:nvSpPr>
        <p:spPr/>
        <p:txBody>
          <a:bodyPr/>
          <a:lstStyle/>
          <a:p>
            <a:fld id="{2A013F82-EE5E-44EE-A61D-E31C6657F26F}" type="slidenum">
              <a:rPr/>
              <a:pPr/>
              <a:t>‹#›</a:t>
            </a:fld>
            <a:endParaRPr/>
          </a:p>
        </p:txBody>
      </p:sp>
    </p:spTree>
    <p:extLst>
      <p:ext uri="{BB962C8B-B14F-4D97-AF65-F5344CB8AC3E}">
        <p14:creationId xmlns:p14="http://schemas.microsoft.com/office/powerpoint/2010/main" val="2249172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2413" y="381000"/>
            <a:ext cx="9144001" cy="1371600"/>
          </a:xfrm>
          <a:prstGeom prst="rect">
            <a:avLst/>
          </a:prstGeom>
        </p:spPr>
        <p:txBody>
          <a:bodyPr vert="horz" lIns="91440" tIns="45720" rIns="91440" bIns="45720" rtlCol="0" anchor="b">
            <a:normAutofit/>
          </a:bodyPr>
          <a:lstStyle/>
          <a:p>
            <a:r>
              <a:rPr lang="en-US"/>
              <a:t>Click to edit Master title style</a:t>
            </a:r>
            <a:endParaRPr/>
          </a:p>
        </p:txBody>
      </p:sp>
      <p:sp>
        <p:nvSpPr>
          <p:cNvPr id="3" name="Text Placeholder 2"/>
          <p:cNvSpPr>
            <a:spLocks noGrp="1"/>
          </p:cNvSpPr>
          <p:nvPr>
            <p:ph type="body" idx="1"/>
          </p:nvPr>
        </p:nvSpPr>
        <p:spPr>
          <a:xfrm>
            <a:off x="1522413" y="1904999"/>
            <a:ext cx="9134391" cy="411480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Footer Placeholder 4"/>
          <p:cNvSpPr>
            <a:spLocks noGrp="1"/>
          </p:cNvSpPr>
          <p:nvPr>
            <p:ph type="ftr" sz="quarter" idx="3"/>
          </p:nvPr>
        </p:nvSpPr>
        <p:spPr>
          <a:xfrm>
            <a:off x="1522413" y="6400800"/>
            <a:ext cx="6553199" cy="276228"/>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4" name="Date Placeholder 3"/>
          <p:cNvSpPr>
            <a:spLocks noGrp="1"/>
          </p:cNvSpPr>
          <p:nvPr>
            <p:ph type="dt" sz="half" idx="2"/>
          </p:nvPr>
        </p:nvSpPr>
        <p:spPr>
          <a:xfrm>
            <a:off x="8226422" y="6400800"/>
            <a:ext cx="1449389"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03F41C87-7AD9-4845-A077-840E4A0F3F06}" type="datetimeFigureOut">
              <a:rPr lang="en-US" smtClean="0"/>
              <a:pPr/>
              <a:t>10-Oct-24</a:t>
            </a:fld>
            <a:endParaRPr lang="en-US"/>
          </a:p>
        </p:txBody>
      </p:sp>
      <p:sp>
        <p:nvSpPr>
          <p:cNvPr id="6" name="Slide Number Placeholder 5"/>
          <p:cNvSpPr>
            <a:spLocks noGrp="1"/>
          </p:cNvSpPr>
          <p:nvPr>
            <p:ph type="sldNum" sz="quarter" idx="4"/>
          </p:nvPr>
        </p:nvSpPr>
        <p:spPr>
          <a:xfrm>
            <a:off x="9828211" y="6400800"/>
            <a:ext cx="838201" cy="276228"/>
          </a:xfrm>
          <a:prstGeom prst="rect">
            <a:avLst/>
          </a:prstGeom>
        </p:spPr>
        <p:txBody>
          <a:bodyPr vert="horz" lIns="91440" tIns="45720" rIns="91440" bIns="45720" rtlCol="0" anchor="ctr"/>
          <a:lstStyle>
            <a:lvl1pPr algn="r">
              <a:defRPr sz="1100">
                <a:solidFill>
                  <a:schemeClr val="tx1">
                    <a:tint val="75000"/>
                  </a:schemeClr>
                </a:solidFill>
              </a:defRPr>
            </a:lvl1pPr>
          </a:lstStyle>
          <a:p>
            <a:fld id="{2A013F82-EE5E-44EE-A61D-E31C6657F26F}" type="slidenum">
              <a:rPr lang="en-US" smtClean="0"/>
              <a:pPr/>
              <a:t>‹#›</a:t>
            </a:fld>
            <a:endParaRPr lang="en-US"/>
          </a:p>
        </p:txBody>
      </p:sp>
    </p:spTree>
    <p:extLst>
      <p:ext uri="{BB962C8B-B14F-4D97-AF65-F5344CB8AC3E}">
        <p14:creationId xmlns:p14="http://schemas.microsoft.com/office/powerpoint/2010/main" val="1403059996"/>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p:titleStyle>
    <p:body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xmlns="">
        <p15:guide id="1" pos="3839"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8" Type="http://schemas.openxmlformats.org/officeDocument/2006/relationships/image" Target="../media/image40.jpeg"/><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8" Type="http://schemas.openxmlformats.org/officeDocument/2006/relationships/image" Target="../media/image5.gif"/><Relationship Id="rId13" Type="http://schemas.openxmlformats.org/officeDocument/2006/relationships/image" Target="../media/image49.jpg"/><Relationship Id="rId18" Type="http://schemas.openxmlformats.org/officeDocument/2006/relationships/image" Target="../media/image54.png"/><Relationship Id="rId3" Type="http://schemas.openxmlformats.org/officeDocument/2006/relationships/image" Target="../media/image41.jpg"/><Relationship Id="rId7" Type="http://schemas.openxmlformats.org/officeDocument/2006/relationships/image" Target="../media/image44.png"/><Relationship Id="rId12" Type="http://schemas.openxmlformats.org/officeDocument/2006/relationships/image" Target="../media/image48.jpg"/><Relationship Id="rId17" Type="http://schemas.openxmlformats.org/officeDocument/2006/relationships/image" Target="../media/image53.png"/><Relationship Id="rId2" Type="http://schemas.openxmlformats.org/officeDocument/2006/relationships/notesSlide" Target="../notesSlides/notesSlide12.xml"/><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7.jpeg"/><Relationship Id="rId5" Type="http://schemas.microsoft.com/office/2007/relationships/hdphoto" Target="../media/hdphoto3.wdp"/><Relationship Id="rId15" Type="http://schemas.openxmlformats.org/officeDocument/2006/relationships/image" Target="../media/image51.png"/><Relationship Id="rId10" Type="http://schemas.openxmlformats.org/officeDocument/2006/relationships/image" Target="../media/image46.png"/><Relationship Id="rId19" Type="http://schemas.openxmlformats.org/officeDocument/2006/relationships/image" Target="../media/image55.png"/><Relationship Id="rId4" Type="http://schemas.openxmlformats.org/officeDocument/2006/relationships/image" Target="../media/image42.png"/><Relationship Id="rId9" Type="http://schemas.openxmlformats.org/officeDocument/2006/relationships/image" Target="../media/image45.jpeg"/><Relationship Id="rId14"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hyperlink" Target="mailto:office@aerovision." TargetMode="External"/><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33972" y="4293096"/>
            <a:ext cx="8229600" cy="1295400"/>
          </a:xfrm>
        </p:spPr>
        <p:txBody>
          <a:bodyPr/>
          <a:lstStyle/>
          <a:p>
            <a:pPr algn="ctr"/>
            <a:r>
              <a:rPr lang="en-US" dirty="0"/>
              <a:t>Aero Vision Ltd</a:t>
            </a:r>
          </a:p>
        </p:txBody>
      </p:sp>
      <p:sp>
        <p:nvSpPr>
          <p:cNvPr id="4" name="Subtitle 3"/>
          <p:cNvSpPr>
            <a:spLocks noGrp="1"/>
          </p:cNvSpPr>
          <p:nvPr>
            <p:ph type="subTitle" idx="1"/>
          </p:nvPr>
        </p:nvSpPr>
        <p:spPr>
          <a:xfrm>
            <a:off x="2133972" y="5517232"/>
            <a:ext cx="8229600" cy="544759"/>
          </a:xfrm>
        </p:spPr>
        <p:txBody>
          <a:bodyPr>
            <a:normAutofit fontScale="92500" lnSpcReduction="20000"/>
          </a:bodyPr>
          <a:lstStyle/>
          <a:p>
            <a:pPr algn="ctr"/>
            <a:r>
              <a:rPr lang="it-IT" dirty="0"/>
              <a:t>Precision drones and advanced uav technologies IN SHIPPING INDUSTRY</a:t>
            </a:r>
          </a:p>
        </p:txBody>
      </p:sp>
      <p:pic>
        <p:nvPicPr>
          <p:cNvPr id="5" name="Picture 4">
            <a:extLst>
              <a:ext uri="{FF2B5EF4-FFF2-40B4-BE49-F238E27FC236}">
                <a16:creationId xmlns:a16="http://schemas.microsoft.com/office/drawing/2014/main" xmlns="" id="{A96622F8-56BA-4B05-AB7D-2DF266909C0F}"/>
              </a:ext>
            </a:extLst>
          </p:cNvPr>
          <p:cNvPicPr>
            <a:picLocks noChangeAspect="1"/>
          </p:cNvPicPr>
          <p:nvPr/>
        </p:nvPicPr>
        <p:blipFill>
          <a:blip r:embed="rId3">
            <a:clrChange>
              <a:clrFrom>
                <a:srgbClr val="000000">
                  <a:alpha val="0"/>
                </a:srgbClr>
              </a:clrFrom>
              <a:clrTo>
                <a:srgbClr val="000000">
                  <a:alpha val="0"/>
                </a:srgbClr>
              </a:clrTo>
            </a:clrChange>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1729445" y="326264"/>
            <a:ext cx="9038654" cy="4066697"/>
          </a:xfrm>
          <a:prstGeom prst="rect">
            <a:avLst/>
          </a:prstGeom>
        </p:spPr>
      </p:pic>
      <p:sp>
        <p:nvSpPr>
          <p:cNvPr id="6" name="Subtitle 3">
            <a:extLst>
              <a:ext uri="{FF2B5EF4-FFF2-40B4-BE49-F238E27FC236}">
                <a16:creationId xmlns:a16="http://schemas.microsoft.com/office/drawing/2014/main" xmlns="" id="{F87EE3B8-583A-4928-98FC-6EC8FE79C357}"/>
              </a:ext>
            </a:extLst>
          </p:cNvPr>
          <p:cNvSpPr txBox="1">
            <a:spLocks/>
          </p:cNvSpPr>
          <p:nvPr/>
        </p:nvSpPr>
        <p:spPr>
          <a:xfrm>
            <a:off x="2133972" y="6164273"/>
            <a:ext cx="8229600" cy="39435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0"/>
              </a:spcBef>
              <a:buClr>
                <a:schemeClr val="accent1"/>
              </a:buClr>
              <a:buSzPct val="100000"/>
              <a:buFont typeface="Arial" pitchFamily="34" charset="0"/>
              <a:buNone/>
              <a:defRPr sz="2000" kern="1200" cap="all" spc="200" baseline="0">
                <a:solidFill>
                  <a:schemeClr val="accent1"/>
                </a:solidFill>
                <a:latin typeface="+mn-lt"/>
                <a:ea typeface="+mn-ea"/>
                <a:cs typeface="+mn-cs"/>
              </a:defRPr>
            </a:lvl1pPr>
            <a:lvl2pPr marL="457200" indent="0" algn="ctr" defTabSz="914400" rtl="0" eaLnBrk="1" latinLnBrk="0" hangingPunct="1">
              <a:lnSpc>
                <a:spcPct val="90000"/>
              </a:lnSpc>
              <a:spcBef>
                <a:spcPts val="1200"/>
              </a:spcBef>
              <a:buClr>
                <a:schemeClr val="accent1"/>
              </a:buClr>
              <a:buSzPct val="100000"/>
              <a:buFont typeface="Arial" pitchFamily="34" charset="0"/>
              <a:buNone/>
              <a:defRPr sz="20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600"/>
              </a:spcBef>
              <a:buClr>
                <a:schemeClr val="accent1"/>
              </a:buClr>
              <a:buSzPct val="100000"/>
              <a:buFont typeface="Arial" pitchFamily="34" charset="0"/>
              <a:buNone/>
              <a:defRPr sz="18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600"/>
              </a:spcBef>
              <a:buClr>
                <a:schemeClr val="accent1"/>
              </a:buClr>
              <a:buSzPct val="100000"/>
              <a:buFont typeface="Arial" pitchFamily="34" charset="0"/>
              <a:buNone/>
              <a:defRPr sz="1600" kern="1200">
                <a:solidFill>
                  <a:schemeClr val="tx1">
                    <a:tint val="75000"/>
                  </a:schemeClr>
                </a:solidFill>
                <a:latin typeface="+mn-lt"/>
                <a:ea typeface="+mn-ea"/>
                <a:cs typeface="+mn-cs"/>
              </a:defRPr>
            </a:lvl5pPr>
            <a:lvl6pPr marL="22860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ts val="600"/>
              </a:spcBef>
              <a:buClr>
                <a:schemeClr val="accent1"/>
              </a:buClr>
              <a:buFont typeface="Arial" pitchFamily="34" charset="0"/>
              <a:buNone/>
              <a:defRPr sz="1600" kern="1200">
                <a:solidFill>
                  <a:schemeClr val="tx1">
                    <a:tint val="75000"/>
                  </a:schemeClr>
                </a:solidFill>
                <a:latin typeface="+mn-lt"/>
                <a:ea typeface="+mn-ea"/>
                <a:cs typeface="+mn-cs"/>
              </a:defRPr>
            </a:lvl9pPr>
          </a:lstStyle>
          <a:p>
            <a:pPr algn="ctr"/>
            <a:r>
              <a:rPr lang="it-IT" dirty="0"/>
              <a:t>Msc. Stanimir nachev</a:t>
            </a:r>
          </a:p>
        </p:txBody>
      </p:sp>
    </p:spTree>
    <p:extLst>
      <p:ext uri="{BB962C8B-B14F-4D97-AF65-F5344CB8AC3E}">
        <p14:creationId xmlns:p14="http://schemas.microsoft.com/office/powerpoint/2010/main" val="2808920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xmlns="" id="{7A789662-C7A9-4919-92FC-1916DC2E36FC}"/>
              </a:ext>
            </a:extLst>
          </p:cNvPr>
          <p:cNvSpPr txBox="1">
            <a:spLocks/>
          </p:cNvSpPr>
          <p:nvPr/>
        </p:nvSpPr>
        <p:spPr>
          <a:xfrm>
            <a:off x="477788" y="116632"/>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Applications</a:t>
            </a:r>
          </a:p>
        </p:txBody>
      </p:sp>
      <p:sp>
        <p:nvSpPr>
          <p:cNvPr id="11" name="Title 12">
            <a:extLst>
              <a:ext uri="{FF2B5EF4-FFF2-40B4-BE49-F238E27FC236}">
                <a16:creationId xmlns:a16="http://schemas.microsoft.com/office/drawing/2014/main" xmlns="" id="{98C7A260-8A0C-4F09-B4EA-3C5778A3642B}"/>
              </a:ext>
            </a:extLst>
          </p:cNvPr>
          <p:cNvSpPr txBox="1">
            <a:spLocks/>
          </p:cNvSpPr>
          <p:nvPr/>
        </p:nvSpPr>
        <p:spPr>
          <a:xfrm>
            <a:off x="477788" y="712121"/>
            <a:ext cx="4918055" cy="484631"/>
          </a:xfrm>
          <a:prstGeom prst="rect">
            <a:avLst/>
          </a:prstGeom>
        </p:spPr>
        <p:txBody>
          <a:bodyPr vert="horz" lIns="91440" tIns="45720" rIns="91440" bIns="45720" rtlCol="0" anchor="b">
            <a:normAutofit fontScale="90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Security monitoring</a:t>
            </a:r>
          </a:p>
        </p:txBody>
      </p:sp>
      <p:sp>
        <p:nvSpPr>
          <p:cNvPr id="13" name="Content Placeholder 13">
            <a:extLst>
              <a:ext uri="{FF2B5EF4-FFF2-40B4-BE49-F238E27FC236}">
                <a16:creationId xmlns:a16="http://schemas.microsoft.com/office/drawing/2014/main" xmlns="" id="{4740C7EA-2F9A-4F38-AF19-F44FE4C74789}"/>
              </a:ext>
            </a:extLst>
          </p:cNvPr>
          <p:cNvSpPr txBox="1">
            <a:spLocks/>
          </p:cNvSpPr>
          <p:nvPr/>
        </p:nvSpPr>
        <p:spPr>
          <a:xfrm>
            <a:off x="477789" y="1844824"/>
            <a:ext cx="5793041" cy="479021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US" dirty="0"/>
          </a:p>
          <a:p>
            <a:endParaRPr lang="en-US" dirty="0"/>
          </a:p>
          <a:p>
            <a:endParaRPr lang="en-US" dirty="0"/>
          </a:p>
          <a:p>
            <a:endParaRPr lang="en-US" dirty="0"/>
          </a:p>
        </p:txBody>
      </p:sp>
      <p:pic>
        <p:nvPicPr>
          <p:cNvPr id="7" name="Picture 6">
            <a:extLst>
              <a:ext uri="{FF2B5EF4-FFF2-40B4-BE49-F238E27FC236}">
                <a16:creationId xmlns:a16="http://schemas.microsoft.com/office/drawing/2014/main" xmlns="" id="{F3083FF1-2C25-452D-8E51-CB66853F51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4589993" y="603719"/>
            <a:ext cx="3409889" cy="2273259"/>
          </a:xfrm>
          <a:prstGeom prst="rect">
            <a:avLst/>
          </a:prstGeom>
          <a:ln>
            <a:noFill/>
          </a:ln>
          <a:effectLst>
            <a:softEdge rad="112500"/>
          </a:effectLst>
        </p:spPr>
      </p:pic>
      <p:pic>
        <p:nvPicPr>
          <p:cNvPr id="9" name="Picture 8">
            <a:extLst>
              <a:ext uri="{FF2B5EF4-FFF2-40B4-BE49-F238E27FC236}">
                <a16:creationId xmlns:a16="http://schemas.microsoft.com/office/drawing/2014/main" xmlns="" id="{42098BCA-C82E-4D4E-9A70-CC6F681D437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65081" y="28558"/>
            <a:ext cx="4542980" cy="3028653"/>
          </a:xfrm>
          <a:prstGeom prst="rect">
            <a:avLst/>
          </a:prstGeom>
          <a:ln>
            <a:noFill/>
          </a:ln>
          <a:effectLst>
            <a:softEdge rad="112500"/>
          </a:effectLst>
        </p:spPr>
      </p:pic>
      <p:sp>
        <p:nvSpPr>
          <p:cNvPr id="14" name="Content Placeholder 13">
            <a:extLst>
              <a:ext uri="{FF2B5EF4-FFF2-40B4-BE49-F238E27FC236}">
                <a16:creationId xmlns:a16="http://schemas.microsoft.com/office/drawing/2014/main" xmlns="" id="{07C63551-7C96-48F1-AF99-45C682647EC5}"/>
              </a:ext>
            </a:extLst>
          </p:cNvPr>
          <p:cNvSpPr txBox="1">
            <a:spLocks/>
          </p:cNvSpPr>
          <p:nvPr/>
        </p:nvSpPr>
        <p:spPr>
          <a:xfrm>
            <a:off x="621805" y="1556792"/>
            <a:ext cx="4680520" cy="4896544"/>
          </a:xfrm>
          <a:prstGeom prst="rect">
            <a:avLst/>
          </a:prstGeom>
        </p:spPr>
        <p:txBody>
          <a:bodyPr vert="horz" lIns="91440" tIns="45720" rIns="91440" bIns="45720" rtlCol="0">
            <a:normAutofit fontScale="850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a:t>Mapping of the shore area</a:t>
            </a:r>
          </a:p>
          <a:p>
            <a:r>
              <a:rPr lang="en-US" dirty="0"/>
              <a:t>Day and night operations with thermal camera</a:t>
            </a:r>
          </a:p>
          <a:p>
            <a:r>
              <a:rPr lang="en-US" dirty="0"/>
              <a:t>Fast deployment in remote area</a:t>
            </a:r>
          </a:p>
          <a:p>
            <a:r>
              <a:rPr lang="en-US" dirty="0"/>
              <a:t>Fully electrical powertrain</a:t>
            </a:r>
          </a:p>
          <a:p>
            <a:r>
              <a:rPr lang="en-US" dirty="0"/>
              <a:t>Autonomous collecting surface garbage</a:t>
            </a:r>
          </a:p>
          <a:p>
            <a:r>
              <a:rPr lang="en-US" dirty="0"/>
              <a:t>Inspection of ship`s condition with LiDAR systems </a:t>
            </a:r>
          </a:p>
          <a:p>
            <a:r>
              <a:rPr lang="en-US" dirty="0"/>
              <a:t>Providing capabilities for delivery of payloads in open sea</a:t>
            </a:r>
          </a:p>
          <a:p>
            <a:r>
              <a:rPr lang="en-US" dirty="0"/>
              <a:t>Loitering monitions for securing the ships from attacks in open sea</a:t>
            </a:r>
          </a:p>
          <a:p>
            <a:r>
              <a:rPr lang="en-US" dirty="0"/>
              <a:t>Search and rescue operations</a:t>
            </a:r>
          </a:p>
          <a:p>
            <a:pPr marL="0" indent="0">
              <a:buNone/>
            </a:pPr>
            <a:endParaRPr lang="en-US" dirty="0"/>
          </a:p>
          <a:p>
            <a:endParaRPr lang="en-US" dirty="0"/>
          </a:p>
          <a:p>
            <a:endParaRPr lang="en-US" dirty="0"/>
          </a:p>
          <a:p>
            <a:endParaRPr lang="en-US" dirty="0"/>
          </a:p>
        </p:txBody>
      </p:sp>
      <p:pic>
        <p:nvPicPr>
          <p:cNvPr id="16" name="Picture 15">
            <a:extLst>
              <a:ext uri="{FF2B5EF4-FFF2-40B4-BE49-F238E27FC236}">
                <a16:creationId xmlns:a16="http://schemas.microsoft.com/office/drawing/2014/main" xmlns="" id="{185A9302-287A-443C-ABE6-FD6E9A7D09B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169" y="3305784"/>
            <a:ext cx="3369778" cy="1867368"/>
          </a:xfrm>
          <a:prstGeom prst="rect">
            <a:avLst/>
          </a:prstGeom>
          <a:ln>
            <a:noFill/>
          </a:ln>
          <a:effectLst>
            <a:softEdge rad="112500"/>
          </a:effectLst>
        </p:spPr>
      </p:pic>
      <p:pic>
        <p:nvPicPr>
          <p:cNvPr id="18" name="Picture 17">
            <a:extLst>
              <a:ext uri="{FF2B5EF4-FFF2-40B4-BE49-F238E27FC236}">
                <a16:creationId xmlns:a16="http://schemas.microsoft.com/office/drawing/2014/main" xmlns="" id="{2453D6CD-2F50-4E84-BB6A-A1D323E07D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26660" y="2924944"/>
            <a:ext cx="3528392" cy="2088907"/>
          </a:xfrm>
          <a:prstGeom prst="rect">
            <a:avLst/>
          </a:prstGeom>
          <a:ln>
            <a:noFill/>
          </a:ln>
          <a:effectLst>
            <a:softEdge rad="112500"/>
          </a:effectLst>
        </p:spPr>
      </p:pic>
      <p:pic>
        <p:nvPicPr>
          <p:cNvPr id="19" name="Контейнер за съдържание 4" descr="Картина, която съдържа небе, на открито, бряг, няколко&#10;&#10;Описанието е генерирано автоматично">
            <a:extLst>
              <a:ext uri="{FF2B5EF4-FFF2-40B4-BE49-F238E27FC236}">
                <a16:creationId xmlns:a16="http://schemas.microsoft.com/office/drawing/2014/main" xmlns="" id="{A86779DB-6580-4A59-8290-A69E49416F1D}"/>
              </a:ext>
            </a:extLst>
          </p:cNvPr>
          <p:cNvPicPr>
            <a:picLocks noGrp="1" noChangeAspect="1"/>
          </p:cNvPicPr>
          <p:nvPr>
            <p:ph idx="1"/>
          </p:nvPr>
        </p:nvPicPr>
        <p:blipFill rotWithShape="1">
          <a:blip r:embed="rId7" cstate="print">
            <a:extLst>
              <a:ext uri="{28A0092B-C50C-407E-A947-70E740481C1C}">
                <a14:useLocalDpi xmlns:a14="http://schemas.microsoft.com/office/drawing/2010/main" val="0"/>
              </a:ext>
            </a:extLst>
          </a:blip>
          <a:srcRect r="9777" b="-1"/>
          <a:stretch/>
        </p:blipFill>
        <p:spPr>
          <a:xfrm>
            <a:off x="5395843" y="4881641"/>
            <a:ext cx="3312368" cy="1863207"/>
          </a:xfrm>
          <a:prstGeom prst="rect">
            <a:avLst/>
          </a:prstGeom>
          <a:ln>
            <a:noFill/>
          </a:ln>
          <a:effectLst>
            <a:softEdge rad="112500"/>
          </a:effectLst>
        </p:spPr>
      </p:pic>
      <p:pic>
        <p:nvPicPr>
          <p:cNvPr id="2050" name="Picture 2" descr="Remote Drone-based Ship Hull Survey (REDHUS) and the path to autonomy —  ScoutDI">
            <a:extLst>
              <a:ext uri="{FF2B5EF4-FFF2-40B4-BE49-F238E27FC236}">
                <a16:creationId xmlns:a16="http://schemas.microsoft.com/office/drawing/2014/main" xmlns="" id="{8C5A1151-C922-42B9-B699-AEDE2D8729C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346506" y="4721914"/>
            <a:ext cx="3747745" cy="2088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2301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xmlns="" id="{7A789662-C7A9-4919-92FC-1916DC2E36FC}"/>
              </a:ext>
            </a:extLst>
          </p:cNvPr>
          <p:cNvSpPr txBox="1">
            <a:spLocks/>
          </p:cNvSpPr>
          <p:nvPr/>
        </p:nvSpPr>
        <p:spPr>
          <a:xfrm>
            <a:off x="477788" y="116632"/>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Applications</a:t>
            </a:r>
          </a:p>
        </p:txBody>
      </p:sp>
      <p:sp>
        <p:nvSpPr>
          <p:cNvPr id="11" name="Title 12">
            <a:extLst>
              <a:ext uri="{FF2B5EF4-FFF2-40B4-BE49-F238E27FC236}">
                <a16:creationId xmlns:a16="http://schemas.microsoft.com/office/drawing/2014/main" xmlns="" id="{98C7A260-8A0C-4F09-B4EA-3C5778A3642B}"/>
              </a:ext>
            </a:extLst>
          </p:cNvPr>
          <p:cNvSpPr txBox="1">
            <a:spLocks/>
          </p:cNvSpPr>
          <p:nvPr/>
        </p:nvSpPr>
        <p:spPr>
          <a:xfrm>
            <a:off x="477788" y="712121"/>
            <a:ext cx="4824535" cy="720080"/>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Water autonomous vehicles</a:t>
            </a:r>
          </a:p>
        </p:txBody>
      </p:sp>
      <p:sp>
        <p:nvSpPr>
          <p:cNvPr id="13" name="Content Placeholder 13">
            <a:extLst>
              <a:ext uri="{FF2B5EF4-FFF2-40B4-BE49-F238E27FC236}">
                <a16:creationId xmlns:a16="http://schemas.microsoft.com/office/drawing/2014/main" xmlns="" id="{4740C7EA-2F9A-4F38-AF19-F44FE4C74789}"/>
              </a:ext>
            </a:extLst>
          </p:cNvPr>
          <p:cNvSpPr txBox="1">
            <a:spLocks/>
          </p:cNvSpPr>
          <p:nvPr/>
        </p:nvSpPr>
        <p:spPr>
          <a:xfrm>
            <a:off x="477789" y="1844824"/>
            <a:ext cx="5793041" cy="479021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US" dirty="0"/>
          </a:p>
          <a:p>
            <a:endParaRPr lang="en-US" dirty="0"/>
          </a:p>
          <a:p>
            <a:endParaRPr lang="en-US" dirty="0"/>
          </a:p>
          <a:p>
            <a:endParaRPr lang="en-US" dirty="0"/>
          </a:p>
        </p:txBody>
      </p:sp>
      <p:sp>
        <p:nvSpPr>
          <p:cNvPr id="18" name="Content Placeholder 13">
            <a:extLst>
              <a:ext uri="{FF2B5EF4-FFF2-40B4-BE49-F238E27FC236}">
                <a16:creationId xmlns:a16="http://schemas.microsoft.com/office/drawing/2014/main" xmlns="" id="{5E2EA739-1766-445E-B397-7438CC13AC55}"/>
              </a:ext>
            </a:extLst>
          </p:cNvPr>
          <p:cNvSpPr txBox="1">
            <a:spLocks/>
          </p:cNvSpPr>
          <p:nvPr/>
        </p:nvSpPr>
        <p:spPr>
          <a:xfrm>
            <a:off x="621804" y="1556792"/>
            <a:ext cx="4918055" cy="4896544"/>
          </a:xfrm>
          <a:prstGeom prst="rect">
            <a:avLst/>
          </a:prstGeom>
        </p:spPr>
        <p:txBody>
          <a:bodyPr vert="horz" lIns="91440" tIns="45720" rIns="91440" bIns="45720" rtlCol="0">
            <a:normAutofit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a:t>Fully autonomous</a:t>
            </a:r>
          </a:p>
          <a:p>
            <a:r>
              <a:rPr lang="en-US" dirty="0"/>
              <a:t>Fully electrical powerplant</a:t>
            </a:r>
          </a:p>
          <a:p>
            <a:r>
              <a:rPr lang="en-US" dirty="0"/>
              <a:t>Autonomous collecting surface garbage</a:t>
            </a:r>
          </a:p>
          <a:p>
            <a:r>
              <a:rPr lang="en-US" dirty="0"/>
              <a:t>Providing mapping of the sea bottom </a:t>
            </a:r>
          </a:p>
          <a:p>
            <a:r>
              <a:rPr lang="en-US" dirty="0"/>
              <a:t>Providing valuable data for the pollution in open waters</a:t>
            </a:r>
          </a:p>
          <a:p>
            <a:r>
              <a:rPr lang="en-US" dirty="0"/>
              <a:t>Underwater ship inspection</a:t>
            </a:r>
          </a:p>
          <a:p>
            <a:r>
              <a:rPr lang="en-US" dirty="0"/>
              <a:t>Photogrammetry and building accurate 3D models</a:t>
            </a:r>
          </a:p>
          <a:p>
            <a:endParaRPr lang="en-US" dirty="0"/>
          </a:p>
          <a:p>
            <a:endParaRPr lang="en-US" dirty="0"/>
          </a:p>
          <a:p>
            <a:endParaRPr lang="en-US" dirty="0"/>
          </a:p>
          <a:p>
            <a:endParaRPr lang="en-US" dirty="0"/>
          </a:p>
        </p:txBody>
      </p:sp>
      <p:pic>
        <p:nvPicPr>
          <p:cNvPr id="3" name="Picture 2">
            <a:extLst>
              <a:ext uri="{FF2B5EF4-FFF2-40B4-BE49-F238E27FC236}">
                <a16:creationId xmlns:a16="http://schemas.microsoft.com/office/drawing/2014/main" xmlns="" id="{B223722C-6007-468D-A99D-6C87E5041705}"/>
              </a:ext>
            </a:extLst>
          </p:cNvPr>
          <p:cNvPicPr>
            <a:picLocks noChangeAspect="1"/>
          </p:cNvPicPr>
          <p:nvPr/>
        </p:nvPicPr>
        <p:blipFill rotWithShape="1">
          <a:blip r:embed="rId3"/>
          <a:srcRect b="17844"/>
          <a:stretch/>
        </p:blipFill>
        <p:spPr>
          <a:xfrm>
            <a:off x="5403870" y="138718"/>
            <a:ext cx="3606726" cy="2222347"/>
          </a:xfrm>
          <a:prstGeom prst="rect">
            <a:avLst/>
          </a:prstGeom>
          <a:ln>
            <a:noFill/>
          </a:ln>
          <a:effectLst>
            <a:softEdge rad="112500"/>
          </a:effectLst>
        </p:spPr>
      </p:pic>
      <p:pic>
        <p:nvPicPr>
          <p:cNvPr id="1026" name="Picture 2" descr="undefined">
            <a:extLst>
              <a:ext uri="{FF2B5EF4-FFF2-40B4-BE49-F238E27FC236}">
                <a16:creationId xmlns:a16="http://schemas.microsoft.com/office/drawing/2014/main" xmlns="" id="{235DFC30-2427-4A00-88D1-ED3DE5A1B92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12144" y="179639"/>
            <a:ext cx="2796311" cy="20972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8" name="Picture 4" descr="undefined">
            <a:extLst>
              <a:ext uri="{FF2B5EF4-FFF2-40B4-BE49-F238E27FC236}">
                <a16:creationId xmlns:a16="http://schemas.microsoft.com/office/drawing/2014/main" xmlns="" id="{5E8BC607-E05E-4898-9D9B-C596409661D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84808" y="2276872"/>
            <a:ext cx="3044849" cy="21552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GHQYP Fishing Bait Boat Fishing Device Fish Food Remote Control Boat, 500  Meters Remote Control Smart Fishing Tool RC Bait Boat : Amazon.co.uk: Toys  &amp; Games">
            <a:extLst>
              <a:ext uri="{FF2B5EF4-FFF2-40B4-BE49-F238E27FC236}">
                <a16:creationId xmlns:a16="http://schemas.microsoft.com/office/drawing/2014/main" xmlns="" id="{D6B1995F-418E-4966-84B6-8E9FDDBD7AA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22938" y="2383151"/>
            <a:ext cx="3013559" cy="2774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2" name="Picture 8" descr="Video: Autonomous Drone Successfully Demonstrates Tank Inspection">
            <a:extLst>
              <a:ext uri="{FF2B5EF4-FFF2-40B4-BE49-F238E27FC236}">
                <a16:creationId xmlns:a16="http://schemas.microsoft.com/office/drawing/2014/main" xmlns="" id="{C8657B86-1397-4A41-9BA9-18B5844A87B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2686" y="4507103"/>
            <a:ext cx="3940252" cy="22121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9" name="Picture 10" descr="Skydio drones, Qii.AI to inspect ships for Royal Canadian Navy">
            <a:extLst>
              <a:ext uri="{FF2B5EF4-FFF2-40B4-BE49-F238E27FC236}">
                <a16:creationId xmlns:a16="http://schemas.microsoft.com/office/drawing/2014/main" xmlns="" id="{94DA583F-0ECD-4E2B-94AE-43921F42128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5098" t="7579" r="7913" b="25575"/>
          <a:stretch/>
        </p:blipFill>
        <p:spPr bwMode="auto">
          <a:xfrm>
            <a:off x="7905844" y="5060549"/>
            <a:ext cx="4077823" cy="16178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29118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2">
            <a:extLst>
              <a:ext uri="{FF2B5EF4-FFF2-40B4-BE49-F238E27FC236}">
                <a16:creationId xmlns:a16="http://schemas.microsoft.com/office/drawing/2014/main" xmlns="" id="{8F28E575-07AD-43B3-9EFA-99395FAB4015}"/>
              </a:ext>
            </a:extLst>
          </p:cNvPr>
          <p:cNvSpPr>
            <a:spLocks noGrp="1"/>
          </p:cNvSpPr>
          <p:nvPr>
            <p:ph type="title"/>
          </p:nvPr>
        </p:nvSpPr>
        <p:spPr>
          <a:xfrm>
            <a:off x="488535" y="387992"/>
            <a:ext cx="1811673" cy="570749"/>
          </a:xfrm>
        </p:spPr>
        <p:txBody>
          <a:bodyPr>
            <a:normAutofit fontScale="90000"/>
          </a:bodyPr>
          <a:lstStyle/>
          <a:p>
            <a:r>
              <a:rPr lang="en-US" dirty="0"/>
              <a:t>Partners</a:t>
            </a:r>
          </a:p>
        </p:txBody>
      </p:sp>
      <p:sp>
        <p:nvSpPr>
          <p:cNvPr id="8" name="Content Placeholder 13">
            <a:extLst>
              <a:ext uri="{FF2B5EF4-FFF2-40B4-BE49-F238E27FC236}">
                <a16:creationId xmlns:a16="http://schemas.microsoft.com/office/drawing/2014/main" xmlns="" id="{2A7DAFE6-1675-422F-8A97-219772BB0DF8}"/>
              </a:ext>
            </a:extLst>
          </p:cNvPr>
          <p:cNvSpPr txBox="1">
            <a:spLocks/>
          </p:cNvSpPr>
          <p:nvPr/>
        </p:nvSpPr>
        <p:spPr>
          <a:xfrm>
            <a:off x="492751" y="1259739"/>
            <a:ext cx="5418941" cy="5409621"/>
          </a:xfrm>
          <a:prstGeom prst="rect">
            <a:avLst/>
          </a:prstGeom>
        </p:spPr>
        <p:txBody>
          <a:bodyPr vert="horz" lIns="91440" tIns="45720" rIns="91440" bIns="45720" rtlCol="0">
            <a:normAutofit fontScale="92500" lnSpcReduction="1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US" dirty="0"/>
              <a:t>Naval Academy “Nikola </a:t>
            </a:r>
            <a:r>
              <a:rPr lang="en-US" dirty="0" err="1"/>
              <a:t>Vaptsarov</a:t>
            </a:r>
            <a:r>
              <a:rPr lang="en-US" dirty="0"/>
              <a:t>”</a:t>
            </a:r>
          </a:p>
          <a:p>
            <a:r>
              <a:rPr lang="en-US" dirty="0"/>
              <a:t>Technical University of Sofia</a:t>
            </a:r>
          </a:p>
          <a:p>
            <a:r>
              <a:rPr lang="en-US" dirty="0"/>
              <a:t>Space Research and Technology Institute</a:t>
            </a:r>
          </a:p>
          <a:p>
            <a:r>
              <a:rPr lang="en-US" dirty="0"/>
              <a:t>Bulgarian Civil Aviation Administration</a:t>
            </a:r>
          </a:p>
          <a:p>
            <a:r>
              <a:rPr lang="en-US" dirty="0"/>
              <a:t>European Space Agency</a:t>
            </a:r>
          </a:p>
          <a:p>
            <a:r>
              <a:rPr lang="en-US" dirty="0"/>
              <a:t>ECO PROGRESS Ltd</a:t>
            </a:r>
          </a:p>
          <a:p>
            <a:r>
              <a:rPr lang="en-US" dirty="0"/>
              <a:t>TOPODRONE</a:t>
            </a:r>
          </a:p>
          <a:p>
            <a:r>
              <a:rPr lang="en-US" dirty="0"/>
              <a:t>B2N</a:t>
            </a:r>
          </a:p>
          <a:p>
            <a:r>
              <a:rPr lang="en-US" dirty="0"/>
              <a:t>Leading sensors manufacturers…</a:t>
            </a:r>
          </a:p>
          <a:p>
            <a:r>
              <a:rPr lang="en-US" dirty="0"/>
              <a:t>… and many other partners </a:t>
            </a:r>
            <a:br>
              <a:rPr lang="en-US" dirty="0"/>
            </a:br>
            <a:r>
              <a:rPr lang="en-US" dirty="0"/>
              <a:t>all around the Globe</a:t>
            </a:r>
          </a:p>
        </p:txBody>
      </p:sp>
      <p:pic>
        <p:nvPicPr>
          <p:cNvPr id="17" name="Picture 16">
            <a:extLst>
              <a:ext uri="{FF2B5EF4-FFF2-40B4-BE49-F238E27FC236}">
                <a16:creationId xmlns:a16="http://schemas.microsoft.com/office/drawing/2014/main" xmlns="" id="{E88335F7-06EA-4B87-A331-3859952B1A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80960" y="3165285"/>
            <a:ext cx="2238295" cy="1691157"/>
          </a:xfrm>
          <a:prstGeom prst="rect">
            <a:avLst/>
          </a:prstGeom>
          <a:ln>
            <a:noFill/>
          </a:ln>
          <a:effectLst>
            <a:softEdge rad="112500"/>
          </a:effectLst>
        </p:spPr>
      </p:pic>
      <p:pic>
        <p:nvPicPr>
          <p:cNvPr id="18" name="Picture 17">
            <a:extLst>
              <a:ext uri="{FF2B5EF4-FFF2-40B4-BE49-F238E27FC236}">
                <a16:creationId xmlns:a16="http://schemas.microsoft.com/office/drawing/2014/main" xmlns="" id="{DF2CAB7E-E8D0-4CD2-80BD-6209713AE64C}"/>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500"/>
                    </a14:imgEffect>
                    <a14:imgEffect>
                      <a14:saturation sat="0"/>
                    </a14:imgEffect>
                  </a14:imgLayer>
                </a14:imgProps>
              </a:ext>
              <a:ext uri="{28A0092B-C50C-407E-A947-70E740481C1C}">
                <a14:useLocalDpi xmlns:a14="http://schemas.microsoft.com/office/drawing/2010/main" val="0"/>
              </a:ext>
            </a:extLst>
          </a:blip>
          <a:stretch>
            <a:fillRect/>
          </a:stretch>
        </p:blipFill>
        <p:spPr>
          <a:xfrm>
            <a:off x="10531795" y="1717010"/>
            <a:ext cx="1575154" cy="1575154"/>
          </a:xfrm>
          <a:prstGeom prst="rect">
            <a:avLst/>
          </a:prstGeom>
        </p:spPr>
      </p:pic>
      <p:pic>
        <p:nvPicPr>
          <p:cNvPr id="19" name="Picture 18">
            <a:extLst>
              <a:ext uri="{FF2B5EF4-FFF2-40B4-BE49-F238E27FC236}">
                <a16:creationId xmlns:a16="http://schemas.microsoft.com/office/drawing/2014/main" xmlns="" id="{AD690CE6-7B3D-4290-8993-084A21CD2B6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424108" y="315380"/>
            <a:ext cx="1615613" cy="1532226"/>
          </a:xfrm>
          <a:prstGeom prst="rect">
            <a:avLst/>
          </a:prstGeom>
          <a:ln>
            <a:noFill/>
          </a:ln>
          <a:effectLst>
            <a:softEdge rad="112500"/>
          </a:effectLst>
        </p:spPr>
      </p:pic>
      <p:pic>
        <p:nvPicPr>
          <p:cNvPr id="20" name="Picture 19">
            <a:extLst>
              <a:ext uri="{FF2B5EF4-FFF2-40B4-BE49-F238E27FC236}">
                <a16:creationId xmlns:a16="http://schemas.microsoft.com/office/drawing/2014/main" xmlns="" id="{7CF65BA7-1B1B-4151-9589-BD0ED6F83D6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53301" y="121185"/>
            <a:ext cx="2929872" cy="77891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xmlns="" id="{E94560BA-7999-4A6C-A55D-86FF6B0245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501125" y="2050656"/>
            <a:ext cx="2082031" cy="907862"/>
          </a:xfrm>
          <a:prstGeom prst="rect">
            <a:avLst/>
          </a:prstGeom>
          <a:ln>
            <a:noFill/>
          </a:ln>
          <a:effectLst>
            <a:softEdge rad="112500"/>
          </a:effectLst>
        </p:spPr>
      </p:pic>
      <p:pic>
        <p:nvPicPr>
          <p:cNvPr id="22" name="Picture 21">
            <a:extLst>
              <a:ext uri="{FF2B5EF4-FFF2-40B4-BE49-F238E27FC236}">
                <a16:creationId xmlns:a16="http://schemas.microsoft.com/office/drawing/2014/main" xmlns="" id="{01DA0D90-188C-454D-8911-05B9E650019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95172" y="3154254"/>
            <a:ext cx="1673483" cy="1556045"/>
          </a:xfrm>
          <a:prstGeom prst="rect">
            <a:avLst/>
          </a:prstGeom>
          <a:ln>
            <a:noFill/>
          </a:ln>
          <a:effectLst>
            <a:softEdge rad="112500"/>
          </a:effectLst>
        </p:spPr>
      </p:pic>
      <p:pic>
        <p:nvPicPr>
          <p:cNvPr id="23" name="Picture 6" descr="Customers | Global eDocs">
            <a:extLst>
              <a:ext uri="{FF2B5EF4-FFF2-40B4-BE49-F238E27FC236}">
                <a16:creationId xmlns:a16="http://schemas.microsoft.com/office/drawing/2014/main" xmlns="" id="{C3786EAB-D1EC-4B4E-8963-0EC8EBD40D9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939174" y="4688372"/>
            <a:ext cx="2005163" cy="146943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8" descr="Technical University of Sofia | LinkedIn">
            <a:extLst>
              <a:ext uri="{FF2B5EF4-FFF2-40B4-BE49-F238E27FC236}">
                <a16:creationId xmlns:a16="http://schemas.microsoft.com/office/drawing/2014/main" xmlns="" id="{3D3727A1-5C35-4C68-8424-BC1DD35D9F0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467373" y="5368224"/>
            <a:ext cx="1421012" cy="14210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xmlns="" id="{8D4A3CE1-84B7-4024-B639-71D273378FC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417781" y="175097"/>
            <a:ext cx="1772448" cy="1655154"/>
          </a:xfrm>
          <a:prstGeom prst="rect">
            <a:avLst/>
          </a:prstGeom>
        </p:spPr>
      </p:pic>
      <p:pic>
        <p:nvPicPr>
          <p:cNvPr id="28" name="Picture 27">
            <a:extLst>
              <a:ext uri="{FF2B5EF4-FFF2-40B4-BE49-F238E27FC236}">
                <a16:creationId xmlns:a16="http://schemas.microsoft.com/office/drawing/2014/main" xmlns="" id="{3841473E-DBF9-45AC-ABBD-FB04C952BAB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870276" y="996406"/>
            <a:ext cx="3466904" cy="820501"/>
          </a:xfrm>
          <a:prstGeom prst="rect">
            <a:avLst/>
          </a:prstGeom>
        </p:spPr>
      </p:pic>
      <p:pic>
        <p:nvPicPr>
          <p:cNvPr id="29" name="Picture 2" descr="Topodrone DJI Mavic 2 Pro L1/L2 RTK/PPK - Intec Marketing Services Sdn. Bhd.">
            <a:extLst>
              <a:ext uri="{FF2B5EF4-FFF2-40B4-BE49-F238E27FC236}">
                <a16:creationId xmlns:a16="http://schemas.microsoft.com/office/drawing/2014/main" xmlns="" id="{FFDB99CE-8B24-4377-A721-3D58A690A97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944950" y="6228476"/>
            <a:ext cx="6279931" cy="55824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Българска Асоциация по Киберсигурност – Официален сайт на Българска  Асоциация по Киберсигурност">
            <a:extLst>
              <a:ext uri="{FF2B5EF4-FFF2-40B4-BE49-F238E27FC236}">
                <a16:creationId xmlns:a16="http://schemas.microsoft.com/office/drawing/2014/main" xmlns="" id="{C8168F50-4756-457F-97AC-A4AF8E924786}"/>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96309" y="4906035"/>
            <a:ext cx="3876675" cy="11811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6" descr="TEREM-HOLDING JSC | LinkedIn">
            <a:extLst>
              <a:ext uri="{FF2B5EF4-FFF2-40B4-BE49-F238E27FC236}">
                <a16:creationId xmlns:a16="http://schemas.microsoft.com/office/drawing/2014/main" xmlns="" id="{DA036A95-3183-4692-B7DF-3EBBF982770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160743" y="1900922"/>
            <a:ext cx="1340382" cy="134038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xmlns="" id="{69A729F6-5885-4A51-98AC-F3270FDD272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706895" y="1837431"/>
            <a:ext cx="1453848" cy="1453848"/>
          </a:xfrm>
          <a:prstGeom prst="rect">
            <a:avLst/>
          </a:prstGeom>
        </p:spPr>
      </p:pic>
      <p:pic>
        <p:nvPicPr>
          <p:cNvPr id="33" name="Picture 4" descr="Контакти | Semma management">
            <a:extLst>
              <a:ext uri="{FF2B5EF4-FFF2-40B4-BE49-F238E27FC236}">
                <a16:creationId xmlns:a16="http://schemas.microsoft.com/office/drawing/2014/main" xmlns="" id="{ABFAEE83-7243-4244-BBD8-501E3F11D6EF}"/>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830029" y="2737591"/>
            <a:ext cx="2312292" cy="237158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Авиосимулатори &quot;Фотоника&quot;">
            <a:extLst>
              <a:ext uri="{FF2B5EF4-FFF2-40B4-BE49-F238E27FC236}">
                <a16:creationId xmlns:a16="http://schemas.microsoft.com/office/drawing/2014/main" xmlns="" id="{A4FA439F-006B-47CC-923C-6D5F966E67C2}"/>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87951" y="3183785"/>
            <a:ext cx="2075237" cy="194162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E358956C-E64F-43C8-8C32-3CEA9EA8EA56}"/>
              </a:ext>
            </a:extLst>
          </p:cNvPr>
          <p:cNvPicPr>
            <a:picLocks noChangeAspect="1"/>
          </p:cNvPicPr>
          <p:nvPr/>
        </p:nvPicPr>
        <p:blipFill rotWithShape="1">
          <a:blip r:embed="rId20">
            <a:extLst>
              <a:ext uri="{28A0092B-C50C-407E-A947-70E740481C1C}">
                <a14:useLocalDpi xmlns:a14="http://schemas.microsoft.com/office/drawing/2010/main" val="0"/>
              </a:ext>
            </a:extLst>
          </a:blip>
          <a:srcRect t="32003" b="29127"/>
          <a:stretch/>
        </p:blipFill>
        <p:spPr>
          <a:xfrm>
            <a:off x="2367436" y="301667"/>
            <a:ext cx="2650561" cy="643361"/>
          </a:xfrm>
          <a:prstGeom prst="rect">
            <a:avLst/>
          </a:prstGeom>
        </p:spPr>
      </p:pic>
    </p:spTree>
    <p:extLst>
      <p:ext uri="{BB962C8B-B14F-4D97-AF65-F5344CB8AC3E}">
        <p14:creationId xmlns:p14="http://schemas.microsoft.com/office/powerpoint/2010/main" val="4093384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575A452E-973D-48DA-B444-F2E177A38944}"/>
              </a:ext>
            </a:extLst>
          </p:cNvPr>
          <p:cNvSpPr txBox="1"/>
          <p:nvPr/>
        </p:nvSpPr>
        <p:spPr>
          <a:xfrm>
            <a:off x="1006814" y="2276579"/>
            <a:ext cx="10297144" cy="861774"/>
          </a:xfrm>
          <a:prstGeom prst="rect">
            <a:avLst/>
          </a:prstGeom>
          <a:noFill/>
        </p:spPr>
        <p:txBody>
          <a:bodyPr wrap="square" rtlCol="0">
            <a:spAutoFit/>
          </a:bodyPr>
          <a:lstStyle/>
          <a:p>
            <a:r>
              <a:rPr lang="en-US" sz="5000" dirty="0"/>
              <a:t>“</a:t>
            </a:r>
            <a:r>
              <a:rPr lang="en-US" sz="5000" i="1" dirty="0"/>
              <a:t>We will either find a way or make one”</a:t>
            </a:r>
            <a:endParaRPr lang="bg-BG" sz="5000" i="1" dirty="0"/>
          </a:p>
        </p:txBody>
      </p:sp>
      <p:sp>
        <p:nvSpPr>
          <p:cNvPr id="6" name="TextBox 5">
            <a:extLst>
              <a:ext uri="{FF2B5EF4-FFF2-40B4-BE49-F238E27FC236}">
                <a16:creationId xmlns:a16="http://schemas.microsoft.com/office/drawing/2014/main" xmlns="" id="{4566D968-AD7B-4253-B2BC-F7D2F36AB148}"/>
              </a:ext>
            </a:extLst>
          </p:cNvPr>
          <p:cNvSpPr txBox="1"/>
          <p:nvPr/>
        </p:nvSpPr>
        <p:spPr>
          <a:xfrm>
            <a:off x="1701924" y="3138353"/>
            <a:ext cx="8906925" cy="938719"/>
          </a:xfrm>
          <a:prstGeom prst="rect">
            <a:avLst/>
          </a:prstGeom>
          <a:noFill/>
        </p:spPr>
        <p:txBody>
          <a:bodyPr wrap="none" rtlCol="0">
            <a:spAutoFit/>
          </a:bodyPr>
          <a:lstStyle/>
          <a:p>
            <a:pPr algn="r"/>
            <a:r>
              <a:rPr lang="en-US" sz="3000" dirty="0"/>
              <a:t>Hannibal, </a:t>
            </a:r>
          </a:p>
          <a:p>
            <a:pPr algn="r"/>
            <a:r>
              <a:rPr lang="en-US" sz="2500" dirty="0"/>
              <a:t>politician, statesman and military commander of ancient Carthage</a:t>
            </a:r>
            <a:endParaRPr lang="bg-BG" sz="2500" dirty="0"/>
          </a:p>
        </p:txBody>
      </p:sp>
    </p:spTree>
    <p:extLst>
      <p:ext uri="{BB962C8B-B14F-4D97-AF65-F5344CB8AC3E}">
        <p14:creationId xmlns:p14="http://schemas.microsoft.com/office/powerpoint/2010/main" val="1523916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xmlns="" id="{FC372B80-44B7-4E41-9AD7-D83A3409304D}"/>
              </a:ext>
            </a:extLst>
          </p:cNvPr>
          <p:cNvSpPr>
            <a:spLocks noGrp="1"/>
          </p:cNvSpPr>
          <p:nvPr>
            <p:ph type="title"/>
          </p:nvPr>
        </p:nvSpPr>
        <p:spPr>
          <a:xfrm>
            <a:off x="1269876" y="2708920"/>
            <a:ext cx="9719328" cy="1143000"/>
          </a:xfrm>
        </p:spPr>
        <p:txBody>
          <a:bodyPr>
            <a:normAutofit/>
          </a:bodyPr>
          <a:lstStyle/>
          <a:p>
            <a:pPr algn="ctr"/>
            <a:r>
              <a:rPr lang="en-US" sz="4500" dirty="0"/>
              <a:t>THANK YOU FOR YOUR ATTENTION!</a:t>
            </a:r>
            <a:endParaRPr lang="bg-BG" sz="4500" dirty="0"/>
          </a:p>
        </p:txBody>
      </p:sp>
      <p:sp>
        <p:nvSpPr>
          <p:cNvPr id="2" name="TextBox 1"/>
          <p:cNvSpPr txBox="1"/>
          <p:nvPr/>
        </p:nvSpPr>
        <p:spPr>
          <a:xfrm>
            <a:off x="3214092" y="4005064"/>
            <a:ext cx="8568952" cy="1754326"/>
          </a:xfrm>
          <a:prstGeom prst="rect">
            <a:avLst/>
          </a:prstGeom>
          <a:noFill/>
        </p:spPr>
        <p:txBody>
          <a:bodyPr wrap="square" rtlCol="0">
            <a:spAutoFit/>
          </a:bodyPr>
          <a:lstStyle/>
          <a:p>
            <a:r>
              <a:rPr lang="en-US" b="1" dirty="0" err="1">
                <a:latin typeface="Arial Black" panose="020B0A04020102020204" pitchFamily="34" charset="0"/>
              </a:rPr>
              <a:t>Stanimir</a:t>
            </a:r>
            <a:r>
              <a:rPr lang="en-US" b="1" dirty="0">
                <a:latin typeface="Arial Black" panose="020B0A04020102020204" pitchFamily="34" charset="0"/>
              </a:rPr>
              <a:t> </a:t>
            </a:r>
            <a:r>
              <a:rPr lang="en-US" b="1" dirty="0" err="1">
                <a:latin typeface="Arial Black" panose="020B0A04020102020204" pitchFamily="34" charset="0"/>
              </a:rPr>
              <a:t>Nachev</a:t>
            </a:r>
            <a:endParaRPr lang="en-US" dirty="0">
              <a:latin typeface="Arial Black" panose="020B0A04020102020204" pitchFamily="34" charset="0"/>
            </a:endParaRPr>
          </a:p>
          <a:p>
            <a:r>
              <a:rPr lang="en-US" b="1" dirty="0"/>
              <a:t>General Manager</a:t>
            </a:r>
            <a:endParaRPr lang="en-US" dirty="0"/>
          </a:p>
          <a:p>
            <a:r>
              <a:rPr lang="en-US" b="1" dirty="0"/>
              <a:t>Mobile: +</a:t>
            </a:r>
            <a:r>
              <a:rPr lang="en-US" b="1" dirty="0">
                <a:latin typeface="Arial Black" panose="020B0A04020102020204" pitchFamily="34" charset="0"/>
              </a:rPr>
              <a:t>359 878 47 87 64</a:t>
            </a:r>
            <a:endParaRPr lang="en-US" dirty="0">
              <a:latin typeface="Arial Black" panose="020B0A04020102020204" pitchFamily="34" charset="0"/>
            </a:endParaRPr>
          </a:p>
          <a:p>
            <a:r>
              <a:rPr lang="en-US" b="1" dirty="0"/>
              <a:t>e-mail: </a:t>
            </a:r>
            <a:r>
              <a:rPr lang="en-US" b="1" u="sng" dirty="0">
                <a:hlinkClick r:id="rId3"/>
              </a:rPr>
              <a:t>office@aerovision.</a:t>
            </a:r>
            <a:r>
              <a:rPr lang="en-US" b="1" u="sng" dirty="0"/>
              <a:t>bg</a:t>
            </a:r>
            <a:endParaRPr lang="en-US" dirty="0"/>
          </a:p>
          <a:p>
            <a:r>
              <a:rPr lang="en-US" b="1" dirty="0"/>
              <a:t>Web: </a:t>
            </a:r>
            <a:r>
              <a:rPr lang="en-US" dirty="0"/>
              <a:t>[www.aerovision.bg]</a:t>
            </a:r>
            <a:r>
              <a:rPr lang="en-US" b="1" dirty="0"/>
              <a:t>www.aerovision.bg</a:t>
            </a:r>
            <a:endParaRPr lang="en-US" dirty="0"/>
          </a:p>
          <a:p>
            <a:endParaRPr lang="bg-BG" dirty="0"/>
          </a:p>
        </p:txBody>
      </p:sp>
    </p:spTree>
    <p:extLst>
      <p:ext uri="{BB962C8B-B14F-4D97-AF65-F5344CB8AC3E}">
        <p14:creationId xmlns:p14="http://schemas.microsoft.com/office/powerpoint/2010/main" val="1108506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70188" y="1444074"/>
            <a:ext cx="10048760" cy="5153278"/>
          </a:xfrm>
        </p:spPr>
        <p:txBody>
          <a:bodyPr>
            <a:normAutofit/>
          </a:bodyPr>
          <a:lstStyle/>
          <a:p>
            <a:r>
              <a:rPr lang="en-US" dirty="0"/>
              <a:t>Founded in 2015</a:t>
            </a:r>
          </a:p>
          <a:p>
            <a:r>
              <a:rPr lang="en-US" dirty="0"/>
              <a:t>One of the fastest growing companies for</a:t>
            </a:r>
          </a:p>
          <a:p>
            <a:pPr marL="0" indent="0">
              <a:buNone/>
            </a:pPr>
            <a:r>
              <a:rPr lang="en-US" dirty="0"/>
              <a:t> unmanned aircraft in Bulgaria</a:t>
            </a:r>
          </a:p>
          <a:p>
            <a:r>
              <a:rPr lang="en-US" dirty="0"/>
              <a:t>Focused on UAV advanced technologies</a:t>
            </a:r>
          </a:p>
          <a:p>
            <a:r>
              <a:rPr lang="en-US" dirty="0"/>
              <a:t>Design and manufacturing of products for UAVs</a:t>
            </a:r>
          </a:p>
          <a:p>
            <a:r>
              <a:rPr lang="en-US" dirty="0"/>
              <a:t>Special training &amp; education for operators / UAV pilots</a:t>
            </a:r>
          </a:p>
          <a:p>
            <a:r>
              <a:rPr lang="en-US" dirty="0"/>
              <a:t>High precision positioning</a:t>
            </a:r>
          </a:p>
          <a:p>
            <a:r>
              <a:rPr lang="en-US" dirty="0"/>
              <a:t>NGOs participant and co-founder</a:t>
            </a:r>
          </a:p>
          <a:p>
            <a:r>
              <a:rPr lang="en-US" dirty="0"/>
              <a:t>FAA / EASA certification</a:t>
            </a:r>
          </a:p>
        </p:txBody>
      </p:sp>
      <p:pic>
        <p:nvPicPr>
          <p:cNvPr id="3" name="Picture 2">
            <a:extLst>
              <a:ext uri="{FF2B5EF4-FFF2-40B4-BE49-F238E27FC236}">
                <a16:creationId xmlns:a16="http://schemas.microsoft.com/office/drawing/2014/main" xmlns="" id="{3F84F077-B006-4BDB-B59E-F3AE1B4B4873}"/>
              </a:ext>
            </a:extLst>
          </p:cNvPr>
          <p:cNvPicPr>
            <a:picLocks noChangeAspect="1"/>
          </p:cNvPicPr>
          <p:nvPr/>
        </p:nvPicPr>
        <p:blipFill>
          <a:blip r:embed="rId3" cstate="print">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6238428" y="775646"/>
            <a:ext cx="5417210" cy="2437329"/>
          </a:xfrm>
          <a:prstGeom prst="rect">
            <a:avLst/>
          </a:prstGeom>
        </p:spPr>
      </p:pic>
      <p:sp>
        <p:nvSpPr>
          <p:cNvPr id="7" name="Title 12">
            <a:extLst>
              <a:ext uri="{FF2B5EF4-FFF2-40B4-BE49-F238E27FC236}">
                <a16:creationId xmlns:a16="http://schemas.microsoft.com/office/drawing/2014/main" xmlns="" id="{DFBAABC0-E84E-48C1-8F1E-54F72BA714F4}"/>
              </a:ext>
            </a:extLst>
          </p:cNvPr>
          <p:cNvSpPr txBox="1">
            <a:spLocks/>
          </p:cNvSpPr>
          <p:nvPr/>
        </p:nvSpPr>
        <p:spPr>
          <a:xfrm>
            <a:off x="893194" y="390546"/>
            <a:ext cx="7380311" cy="7702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Who we are?</a:t>
            </a: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46890" y="5188488"/>
            <a:ext cx="3653230" cy="1230894"/>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6090" y="3674986"/>
            <a:ext cx="3062822" cy="1335533"/>
          </a:xfrm>
          <a:prstGeom prst="rect">
            <a:avLst/>
          </a:prstGeom>
          <a:ln>
            <a:noFill/>
          </a:ln>
          <a:effectLst>
            <a:softEdge rad="112500"/>
          </a:effectLst>
        </p:spPr>
      </p:pic>
    </p:spTree>
    <p:extLst>
      <p:ext uri="{BB962C8B-B14F-4D97-AF65-F5344CB8AC3E}">
        <p14:creationId xmlns:p14="http://schemas.microsoft.com/office/powerpoint/2010/main" val="2139132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2">
            <a:extLst>
              <a:ext uri="{FF2B5EF4-FFF2-40B4-BE49-F238E27FC236}">
                <a16:creationId xmlns:a16="http://schemas.microsoft.com/office/drawing/2014/main" xmlns="" id="{DFBAABC0-E84E-48C1-8F1E-54F72BA714F4}"/>
              </a:ext>
            </a:extLst>
          </p:cNvPr>
          <p:cNvSpPr>
            <a:spLocks noGrp="1"/>
          </p:cNvSpPr>
          <p:nvPr>
            <p:ph type="title"/>
          </p:nvPr>
        </p:nvSpPr>
        <p:spPr>
          <a:xfrm>
            <a:off x="477788" y="116632"/>
            <a:ext cx="7380311" cy="576064"/>
          </a:xfrm>
        </p:spPr>
        <p:txBody>
          <a:bodyPr>
            <a:normAutofit fontScale="90000"/>
          </a:bodyPr>
          <a:lstStyle/>
          <a:p>
            <a:r>
              <a:rPr lang="en-US" dirty="0"/>
              <a:t>Products</a:t>
            </a:r>
          </a:p>
        </p:txBody>
      </p:sp>
      <p:sp>
        <p:nvSpPr>
          <p:cNvPr id="9" name="Content Placeholder 13">
            <a:extLst>
              <a:ext uri="{FF2B5EF4-FFF2-40B4-BE49-F238E27FC236}">
                <a16:creationId xmlns:a16="http://schemas.microsoft.com/office/drawing/2014/main" xmlns="" id="{6E89681C-2127-4517-8168-D329A8D6FAF6}"/>
              </a:ext>
            </a:extLst>
          </p:cNvPr>
          <p:cNvSpPr>
            <a:spLocks noGrp="1"/>
          </p:cNvSpPr>
          <p:nvPr>
            <p:ph idx="1"/>
          </p:nvPr>
        </p:nvSpPr>
        <p:spPr>
          <a:xfrm>
            <a:off x="477788" y="1341045"/>
            <a:ext cx="5832648" cy="5400323"/>
          </a:xfrm>
        </p:spPr>
        <p:txBody>
          <a:bodyPr>
            <a:normAutofit fontScale="92500" lnSpcReduction="20000"/>
          </a:bodyPr>
          <a:lstStyle/>
          <a:p>
            <a:r>
              <a:rPr lang="bg-BG" dirty="0"/>
              <a:t>1</a:t>
            </a:r>
            <a:r>
              <a:rPr lang="en-US" dirty="0"/>
              <a:t>8 kg maximum take off weight</a:t>
            </a:r>
          </a:p>
          <a:p>
            <a:r>
              <a:rPr lang="en-US" dirty="0"/>
              <a:t>Up to 60 min of flight</a:t>
            </a:r>
          </a:p>
          <a:p>
            <a:r>
              <a:rPr lang="en-US" dirty="0"/>
              <a:t>Up to </a:t>
            </a:r>
            <a:r>
              <a:rPr lang="bg-BG" dirty="0"/>
              <a:t>5,5</a:t>
            </a:r>
            <a:r>
              <a:rPr lang="en-US" dirty="0"/>
              <a:t> kg</a:t>
            </a:r>
            <a:r>
              <a:rPr lang="bg-BG" dirty="0"/>
              <a:t> </a:t>
            </a:r>
            <a:r>
              <a:rPr lang="en-US" dirty="0"/>
              <a:t>payload</a:t>
            </a:r>
            <a:endParaRPr lang="bg-BG" dirty="0"/>
          </a:p>
          <a:p>
            <a:r>
              <a:rPr lang="en-US" dirty="0"/>
              <a:t>Fast deployment</a:t>
            </a:r>
          </a:p>
          <a:p>
            <a:r>
              <a:rPr lang="en-US" dirty="0"/>
              <a:t>6 rotors with capability of auto land with one faulty engine</a:t>
            </a:r>
          </a:p>
          <a:p>
            <a:r>
              <a:rPr lang="en-US" dirty="0"/>
              <a:t>Advanced autopilot system with flight planning capabilities</a:t>
            </a:r>
          </a:p>
          <a:p>
            <a:r>
              <a:rPr lang="en-US" dirty="0"/>
              <a:t>Telemetry, control and video transmission in real time via encrypted connection</a:t>
            </a:r>
          </a:p>
          <a:p>
            <a:r>
              <a:rPr lang="en-US" dirty="0"/>
              <a:t>Additional options and customized payload available</a:t>
            </a:r>
          </a:p>
          <a:p>
            <a:r>
              <a:rPr lang="en-US" dirty="0"/>
              <a:t>Suitable for precision farming, monitoring, security and defense</a:t>
            </a:r>
          </a:p>
        </p:txBody>
      </p:sp>
      <p:pic>
        <p:nvPicPr>
          <p:cNvPr id="12" name="Picture 11">
            <a:extLst>
              <a:ext uri="{FF2B5EF4-FFF2-40B4-BE49-F238E27FC236}">
                <a16:creationId xmlns:a16="http://schemas.microsoft.com/office/drawing/2014/main" xmlns="" id="{DB2385EF-242F-4D60-B70C-053B0881754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4452" y="3610826"/>
            <a:ext cx="5350180" cy="3028168"/>
          </a:xfrm>
          <a:prstGeom prst="rect">
            <a:avLst/>
          </a:prstGeom>
          <a:ln>
            <a:noFill/>
          </a:ln>
          <a:effectLst>
            <a:softEdge rad="112500"/>
          </a:effectLst>
        </p:spPr>
      </p:pic>
      <p:pic>
        <p:nvPicPr>
          <p:cNvPr id="4" name="Picture 3">
            <a:extLst>
              <a:ext uri="{FF2B5EF4-FFF2-40B4-BE49-F238E27FC236}">
                <a16:creationId xmlns:a16="http://schemas.microsoft.com/office/drawing/2014/main" xmlns="" id="{87707BA3-9DFC-46DB-914B-61EC9A4AE0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74684" y="965693"/>
            <a:ext cx="4909716" cy="2645133"/>
          </a:xfrm>
          <a:prstGeom prst="rect">
            <a:avLst/>
          </a:prstGeom>
          <a:ln>
            <a:noFill/>
          </a:ln>
          <a:effectLst>
            <a:softEdge rad="112500"/>
          </a:effectLst>
        </p:spPr>
      </p:pic>
      <p:sp>
        <p:nvSpPr>
          <p:cNvPr id="6" name="Title 12">
            <a:extLst>
              <a:ext uri="{FF2B5EF4-FFF2-40B4-BE49-F238E27FC236}">
                <a16:creationId xmlns:a16="http://schemas.microsoft.com/office/drawing/2014/main" xmlns="" id="{ABB0E22D-3408-485E-8B3E-3E41CD317726}"/>
              </a:ext>
            </a:extLst>
          </p:cNvPr>
          <p:cNvSpPr txBox="1">
            <a:spLocks/>
          </p:cNvSpPr>
          <p:nvPr/>
        </p:nvSpPr>
        <p:spPr>
          <a:xfrm>
            <a:off x="456406" y="662607"/>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AV-X6 “Scorpion”</a:t>
            </a:r>
          </a:p>
        </p:txBody>
      </p:sp>
    </p:spTree>
    <p:extLst>
      <p:ext uri="{BB962C8B-B14F-4D97-AF65-F5344CB8AC3E}">
        <p14:creationId xmlns:p14="http://schemas.microsoft.com/office/powerpoint/2010/main" val="1368122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261765" y="1344223"/>
            <a:ext cx="5832647" cy="5451559"/>
          </a:xfrm>
        </p:spPr>
        <p:txBody>
          <a:bodyPr>
            <a:normAutofit/>
          </a:bodyPr>
          <a:lstStyle/>
          <a:p>
            <a:r>
              <a:rPr lang="en-US" dirty="0"/>
              <a:t>Up to 40 min of flight</a:t>
            </a:r>
          </a:p>
          <a:p>
            <a:r>
              <a:rPr lang="en-US" dirty="0"/>
              <a:t>Night and day operations</a:t>
            </a:r>
          </a:p>
          <a:p>
            <a:r>
              <a:rPr lang="en-US" dirty="0"/>
              <a:t>High zoom thermal and RGB camera</a:t>
            </a:r>
          </a:p>
          <a:p>
            <a:r>
              <a:rPr lang="en-US" dirty="0"/>
              <a:t>Long range control and telemetry</a:t>
            </a:r>
          </a:p>
          <a:p>
            <a:r>
              <a:rPr lang="en-US" dirty="0"/>
              <a:t>Payload customization</a:t>
            </a:r>
          </a:p>
          <a:p>
            <a:r>
              <a:rPr lang="en-US" dirty="0"/>
              <a:t>Advanced autopilot system with flight planning capabilities</a:t>
            </a:r>
          </a:p>
          <a:p>
            <a:r>
              <a:rPr lang="en-US" dirty="0"/>
              <a:t>Low visibility and noise profile</a:t>
            </a:r>
          </a:p>
          <a:p>
            <a:r>
              <a:rPr lang="en-US" dirty="0"/>
              <a:t>High end Ground Control Station</a:t>
            </a:r>
          </a:p>
          <a:p>
            <a:endParaRPr lang="en-US" dirty="0"/>
          </a:p>
        </p:txBody>
      </p:sp>
      <p:sp>
        <p:nvSpPr>
          <p:cNvPr id="7" name="Title 12">
            <a:extLst>
              <a:ext uri="{FF2B5EF4-FFF2-40B4-BE49-F238E27FC236}">
                <a16:creationId xmlns:a16="http://schemas.microsoft.com/office/drawing/2014/main" xmlns="" id="{DFBAABC0-E84E-48C1-8F1E-54F72BA714F4}"/>
              </a:ext>
            </a:extLst>
          </p:cNvPr>
          <p:cNvSpPr txBox="1">
            <a:spLocks/>
          </p:cNvSpPr>
          <p:nvPr/>
        </p:nvSpPr>
        <p:spPr>
          <a:xfrm>
            <a:off x="477787" y="486081"/>
            <a:ext cx="7380311" cy="770202"/>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a:t>HKR-3 </a:t>
            </a:r>
            <a:r>
              <a:rPr lang="en-US" dirty="0"/>
              <a:t>“Hornet”</a:t>
            </a:r>
          </a:p>
        </p:txBody>
      </p:sp>
      <p:pic>
        <p:nvPicPr>
          <p:cNvPr id="6" name="Picture 5">
            <a:extLst>
              <a:ext uri="{FF2B5EF4-FFF2-40B4-BE49-F238E27FC236}">
                <a16:creationId xmlns:a16="http://schemas.microsoft.com/office/drawing/2014/main" xmlns="" id="{F967D3EC-16BC-432F-9F33-3639EDDA8F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4612" y="390546"/>
            <a:ext cx="4032448" cy="2851054"/>
          </a:xfrm>
          <a:prstGeom prst="rect">
            <a:avLst/>
          </a:prstGeom>
          <a:ln>
            <a:noFill/>
          </a:ln>
          <a:effectLst>
            <a:softEdge rad="112500"/>
          </a:effectLst>
        </p:spPr>
      </p:pic>
      <p:pic>
        <p:nvPicPr>
          <p:cNvPr id="11" name="Picture 10">
            <a:extLst>
              <a:ext uri="{FF2B5EF4-FFF2-40B4-BE49-F238E27FC236}">
                <a16:creationId xmlns:a16="http://schemas.microsoft.com/office/drawing/2014/main" xmlns="" id="{F63B51E2-39E6-4148-A206-61BE80905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1155" y="3284984"/>
            <a:ext cx="5267482" cy="3510798"/>
          </a:xfrm>
          <a:prstGeom prst="rect">
            <a:avLst/>
          </a:prstGeom>
          <a:ln>
            <a:noFill/>
          </a:ln>
          <a:effectLst>
            <a:softEdge rad="112500"/>
          </a:effectLst>
        </p:spPr>
      </p:pic>
      <p:sp>
        <p:nvSpPr>
          <p:cNvPr id="8" name="Title 12">
            <a:extLst>
              <a:ext uri="{FF2B5EF4-FFF2-40B4-BE49-F238E27FC236}">
                <a16:creationId xmlns:a16="http://schemas.microsoft.com/office/drawing/2014/main" xmlns="" id="{DA919657-2D15-4A88-A006-D8FF45BBBED8}"/>
              </a:ext>
            </a:extLst>
          </p:cNvPr>
          <p:cNvSpPr>
            <a:spLocks noGrp="1"/>
          </p:cNvSpPr>
          <p:nvPr>
            <p:ph type="title"/>
          </p:nvPr>
        </p:nvSpPr>
        <p:spPr>
          <a:xfrm>
            <a:off x="477788" y="116632"/>
            <a:ext cx="7380311" cy="576064"/>
          </a:xfrm>
        </p:spPr>
        <p:txBody>
          <a:bodyPr>
            <a:normAutofit fontScale="90000"/>
          </a:bodyPr>
          <a:lstStyle/>
          <a:p>
            <a:r>
              <a:rPr lang="en-US" dirty="0"/>
              <a:t>Products</a:t>
            </a:r>
          </a:p>
        </p:txBody>
      </p:sp>
    </p:spTree>
    <p:extLst>
      <p:ext uri="{BB962C8B-B14F-4D97-AF65-F5344CB8AC3E}">
        <p14:creationId xmlns:p14="http://schemas.microsoft.com/office/powerpoint/2010/main" val="3563571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a:extLst>
              <a:ext uri="{FF2B5EF4-FFF2-40B4-BE49-F238E27FC236}">
                <a16:creationId xmlns:a16="http://schemas.microsoft.com/office/drawing/2014/main" xmlns="" id="{B173BBF9-F71F-442D-807C-54022D63A8F2}"/>
              </a:ext>
            </a:extLst>
          </p:cNvPr>
          <p:cNvSpPr>
            <a:spLocks noGrp="1"/>
          </p:cNvSpPr>
          <p:nvPr>
            <p:ph idx="1"/>
          </p:nvPr>
        </p:nvSpPr>
        <p:spPr>
          <a:xfrm>
            <a:off x="456254" y="1966214"/>
            <a:ext cx="5724127" cy="4672969"/>
          </a:xfrm>
        </p:spPr>
        <p:txBody>
          <a:bodyPr>
            <a:normAutofit fontScale="92500" lnSpcReduction="10000"/>
          </a:bodyPr>
          <a:lstStyle/>
          <a:p>
            <a:r>
              <a:rPr lang="bg-BG" dirty="0"/>
              <a:t>120</a:t>
            </a:r>
            <a:r>
              <a:rPr lang="en-US" dirty="0"/>
              <a:t> kg of maximum TOW</a:t>
            </a:r>
          </a:p>
          <a:p>
            <a:r>
              <a:rPr lang="en-US" dirty="0"/>
              <a:t>Up to </a:t>
            </a:r>
            <a:r>
              <a:rPr lang="bg-BG" dirty="0"/>
              <a:t>1</a:t>
            </a:r>
            <a:r>
              <a:rPr lang="en-US" dirty="0"/>
              <a:t> hour effective flight endurance</a:t>
            </a:r>
          </a:p>
          <a:p>
            <a:r>
              <a:rPr lang="en-US" dirty="0"/>
              <a:t>Up to </a:t>
            </a:r>
            <a:r>
              <a:rPr lang="bg-BG" dirty="0"/>
              <a:t>60</a:t>
            </a:r>
            <a:r>
              <a:rPr lang="en-US" dirty="0"/>
              <a:t> kg of payload</a:t>
            </a:r>
          </a:p>
          <a:p>
            <a:r>
              <a:rPr lang="en-US" dirty="0"/>
              <a:t>6 rotors with capability of auto land with one faulty engine</a:t>
            </a:r>
          </a:p>
          <a:p>
            <a:r>
              <a:rPr lang="en-US" dirty="0"/>
              <a:t>Advanced autopilot system with flight planning capabilities</a:t>
            </a:r>
          </a:p>
          <a:p>
            <a:r>
              <a:rPr lang="en-US" dirty="0"/>
              <a:t>Full telemetry system</a:t>
            </a:r>
          </a:p>
          <a:p>
            <a:r>
              <a:rPr lang="en-US" dirty="0"/>
              <a:t>Multiple upgrades and options available</a:t>
            </a:r>
          </a:p>
          <a:p>
            <a:r>
              <a:rPr lang="en-US" dirty="0"/>
              <a:t>Suitable for</a:t>
            </a:r>
            <a:r>
              <a:rPr lang="bg-BG" dirty="0"/>
              <a:t> </a:t>
            </a:r>
            <a:r>
              <a:rPr lang="en-US" dirty="0"/>
              <a:t>different crop treatment and spraying</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04" y="694386"/>
            <a:ext cx="2808312" cy="1090917"/>
          </a:xfrm>
          <a:prstGeom prst="rect">
            <a:avLst/>
          </a:prstGeom>
          <a:effectLst>
            <a:glow rad="63500">
              <a:schemeClr val="accent1">
                <a:satMod val="175000"/>
                <a:alpha val="40000"/>
              </a:schemeClr>
            </a:glow>
          </a:effectLst>
        </p:spPr>
      </p:pic>
      <p:sp>
        <p:nvSpPr>
          <p:cNvPr id="9" name="TextBox 8"/>
          <p:cNvSpPr txBox="1"/>
          <p:nvPr/>
        </p:nvSpPr>
        <p:spPr>
          <a:xfrm>
            <a:off x="3430116" y="950551"/>
            <a:ext cx="2232248" cy="1015663"/>
          </a:xfrm>
          <a:prstGeom prst="rect">
            <a:avLst/>
          </a:prstGeom>
          <a:noFill/>
        </p:spPr>
        <p:txBody>
          <a:bodyPr wrap="square" rtlCol="0">
            <a:spAutoFit/>
          </a:bodyPr>
          <a:lstStyle/>
          <a:p>
            <a:r>
              <a:rPr lang="bg-BG" sz="6000" dirty="0">
                <a:ln w="0"/>
                <a:solidFill>
                  <a:schemeClr val="accent1"/>
                </a:solidFill>
                <a:effectLst>
                  <a:outerShdw blurRad="38100" dist="25400" dir="5400000" algn="ctr" rotWithShape="0">
                    <a:srgbClr val="6E747A">
                      <a:alpha val="43000"/>
                    </a:srgbClr>
                  </a:outerShdw>
                </a:effectLst>
                <a:latin typeface="Quantify" panose="02000506000000020004" pitchFamily="2" charset="0"/>
                <a:cs typeface="Quantify" panose="02000506000000020004" pitchFamily="2" charset="0"/>
              </a:rPr>
              <a:t>23</a:t>
            </a:r>
            <a:r>
              <a:rPr lang="en-US" sz="6000" dirty="0">
                <a:ln w="0"/>
                <a:solidFill>
                  <a:schemeClr val="accent1"/>
                </a:solidFill>
                <a:effectLst>
                  <a:outerShdw blurRad="38100" dist="25400" dir="5400000" algn="ctr" rotWithShape="0">
                    <a:srgbClr val="6E747A">
                      <a:alpha val="43000"/>
                    </a:srgbClr>
                  </a:outerShdw>
                </a:effectLst>
                <a:latin typeface="Quantify" panose="02000506000000020004" pitchFamily="2" charset="0"/>
                <a:cs typeface="Quantify" panose="02000506000000020004" pitchFamily="2" charset="0"/>
              </a:rPr>
              <a:t>00</a:t>
            </a:r>
            <a:endParaRPr lang="en-US" sz="6000" dirty="0">
              <a:solidFill>
                <a:schemeClr val="bg1"/>
              </a:solidFill>
              <a:latin typeface="Quantify" panose="02000506000000020004" pitchFamily="2" charset="0"/>
              <a:cs typeface="Quantify" panose="02000506000000020004" pitchFamily="2" charset="0"/>
            </a:endParaRPr>
          </a:p>
        </p:txBody>
      </p:sp>
      <p:sp>
        <p:nvSpPr>
          <p:cNvPr id="10" name="Title 12">
            <a:extLst>
              <a:ext uri="{FF2B5EF4-FFF2-40B4-BE49-F238E27FC236}">
                <a16:creationId xmlns:a16="http://schemas.microsoft.com/office/drawing/2014/main" xmlns="" id="{C3F87196-4334-455A-901C-181D87202AF7}"/>
              </a:ext>
            </a:extLst>
          </p:cNvPr>
          <p:cNvSpPr>
            <a:spLocks noGrp="1"/>
          </p:cNvSpPr>
          <p:nvPr>
            <p:ph type="title"/>
          </p:nvPr>
        </p:nvSpPr>
        <p:spPr>
          <a:xfrm>
            <a:off x="477788" y="116632"/>
            <a:ext cx="7380311" cy="576064"/>
          </a:xfrm>
        </p:spPr>
        <p:txBody>
          <a:bodyPr>
            <a:normAutofit fontScale="90000"/>
          </a:bodyPr>
          <a:lstStyle/>
          <a:p>
            <a:r>
              <a:rPr lang="en-US" dirty="0"/>
              <a:t>Products</a:t>
            </a:r>
          </a:p>
        </p:txBody>
      </p:sp>
      <p:pic>
        <p:nvPicPr>
          <p:cNvPr id="11" name="Picture 10">
            <a:extLst>
              <a:ext uri="{FF2B5EF4-FFF2-40B4-BE49-F238E27FC236}">
                <a16:creationId xmlns:a16="http://schemas.microsoft.com/office/drawing/2014/main" xmlns="" id="{CEB50273-9531-49DF-96FF-649A027F743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2363" y="218816"/>
            <a:ext cx="6147891" cy="3210184"/>
          </a:xfrm>
          <a:prstGeom prst="rect">
            <a:avLst/>
          </a:prstGeom>
          <a:ln>
            <a:noFill/>
          </a:ln>
          <a:effectLst>
            <a:softEdge rad="112500"/>
          </a:effectLst>
        </p:spPr>
      </p:pic>
      <p:pic>
        <p:nvPicPr>
          <p:cNvPr id="12" name="Picture 11">
            <a:extLst>
              <a:ext uri="{FF2B5EF4-FFF2-40B4-BE49-F238E27FC236}">
                <a16:creationId xmlns:a16="http://schemas.microsoft.com/office/drawing/2014/main" xmlns="" id="{7CF47B60-A3FE-46F1-85BB-83E4F040CF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14492" y="3585252"/>
            <a:ext cx="4752528" cy="3168352"/>
          </a:xfrm>
          <a:prstGeom prst="rect">
            <a:avLst/>
          </a:prstGeom>
          <a:ln>
            <a:noFill/>
          </a:ln>
          <a:effectLst>
            <a:softEdge rad="112500"/>
          </a:effectLst>
        </p:spPr>
      </p:pic>
    </p:spTree>
    <p:extLst>
      <p:ext uri="{BB962C8B-B14F-4D97-AF65-F5344CB8AC3E}">
        <p14:creationId xmlns:p14="http://schemas.microsoft.com/office/powerpoint/2010/main" val="267423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13">
            <a:extLst>
              <a:ext uri="{FF2B5EF4-FFF2-40B4-BE49-F238E27FC236}">
                <a16:creationId xmlns:a16="http://schemas.microsoft.com/office/drawing/2014/main" xmlns="" id="{B173BBF9-F71F-442D-807C-54022D63A8F2}"/>
              </a:ext>
            </a:extLst>
          </p:cNvPr>
          <p:cNvSpPr>
            <a:spLocks noGrp="1"/>
          </p:cNvSpPr>
          <p:nvPr>
            <p:ph idx="1"/>
          </p:nvPr>
        </p:nvSpPr>
        <p:spPr>
          <a:xfrm>
            <a:off x="456255" y="1966214"/>
            <a:ext cx="4990086" cy="4991178"/>
          </a:xfrm>
        </p:spPr>
        <p:txBody>
          <a:bodyPr>
            <a:normAutofit fontScale="77500" lnSpcReduction="20000"/>
          </a:bodyPr>
          <a:lstStyle/>
          <a:p>
            <a:r>
              <a:rPr lang="en-US" dirty="0"/>
              <a:t>Small size: 1100 mm diameter between the engines</a:t>
            </a:r>
          </a:p>
          <a:p>
            <a:r>
              <a:rPr lang="en-US" dirty="0"/>
              <a:t>Maximum takeoff weight: 45kg</a:t>
            </a:r>
          </a:p>
          <a:p>
            <a:r>
              <a:rPr lang="en-US" dirty="0"/>
              <a:t>Up to 60 min of flight</a:t>
            </a:r>
          </a:p>
          <a:p>
            <a:r>
              <a:rPr lang="en-US" dirty="0"/>
              <a:t>Up to 22 kg</a:t>
            </a:r>
            <a:r>
              <a:rPr lang="bg-BG" dirty="0"/>
              <a:t> </a:t>
            </a:r>
            <a:r>
              <a:rPr lang="en-US" dirty="0"/>
              <a:t>payload</a:t>
            </a:r>
            <a:endParaRPr lang="bg-BG" dirty="0"/>
          </a:p>
          <a:p>
            <a:r>
              <a:rPr lang="en-US" dirty="0"/>
              <a:t>Optional payload with 6 points of attachment</a:t>
            </a:r>
          </a:p>
          <a:p>
            <a:r>
              <a:rPr lang="en-US" dirty="0"/>
              <a:t>4 rotors with capability of auto land with one faulty engine</a:t>
            </a:r>
          </a:p>
          <a:p>
            <a:r>
              <a:rPr lang="en-US" dirty="0"/>
              <a:t>Advanced autopilot system with flight planning capabilities</a:t>
            </a:r>
          </a:p>
          <a:p>
            <a:r>
              <a:rPr lang="en-US" dirty="0"/>
              <a:t>Telemetry, control and video transmission in real time via encrypted connection</a:t>
            </a:r>
          </a:p>
          <a:p>
            <a:r>
              <a:rPr lang="en-US" dirty="0"/>
              <a:t>Additional options and customized payload available</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804" y="694386"/>
            <a:ext cx="2808312" cy="1090917"/>
          </a:xfrm>
          <a:prstGeom prst="rect">
            <a:avLst/>
          </a:prstGeom>
          <a:effectLst>
            <a:glow rad="63500">
              <a:schemeClr val="accent1">
                <a:satMod val="175000"/>
                <a:alpha val="40000"/>
              </a:schemeClr>
            </a:glow>
          </a:effectLst>
        </p:spPr>
      </p:pic>
      <p:sp>
        <p:nvSpPr>
          <p:cNvPr id="9" name="TextBox 8"/>
          <p:cNvSpPr txBox="1"/>
          <p:nvPr/>
        </p:nvSpPr>
        <p:spPr>
          <a:xfrm>
            <a:off x="3430116" y="950551"/>
            <a:ext cx="2232248" cy="1015663"/>
          </a:xfrm>
          <a:prstGeom prst="rect">
            <a:avLst/>
          </a:prstGeom>
          <a:noFill/>
        </p:spPr>
        <p:txBody>
          <a:bodyPr wrap="square" rtlCol="0">
            <a:spAutoFit/>
          </a:bodyPr>
          <a:lstStyle/>
          <a:p>
            <a:r>
              <a:rPr lang="en-US" sz="6000" dirty="0">
                <a:ln w="0"/>
                <a:solidFill>
                  <a:schemeClr val="accent1"/>
                </a:solidFill>
                <a:effectLst>
                  <a:outerShdw blurRad="38100" dist="25400" dir="5400000" algn="ctr" rotWithShape="0">
                    <a:srgbClr val="6E747A">
                      <a:alpha val="43000"/>
                    </a:srgbClr>
                  </a:outerShdw>
                </a:effectLst>
                <a:latin typeface="Quantify" panose="02000506000000020004" pitchFamily="2" charset="0"/>
                <a:cs typeface="Quantify" panose="02000506000000020004" pitchFamily="2" charset="0"/>
              </a:rPr>
              <a:t>1100</a:t>
            </a:r>
            <a:endParaRPr lang="en-US" sz="6000" dirty="0">
              <a:solidFill>
                <a:schemeClr val="bg1"/>
              </a:solidFill>
              <a:latin typeface="Quantify" panose="02000506000000020004" pitchFamily="2" charset="0"/>
              <a:cs typeface="Quantify" panose="02000506000000020004" pitchFamily="2" charset="0"/>
            </a:endParaRPr>
          </a:p>
        </p:txBody>
      </p:sp>
      <p:sp>
        <p:nvSpPr>
          <p:cNvPr id="10" name="Title 12">
            <a:extLst>
              <a:ext uri="{FF2B5EF4-FFF2-40B4-BE49-F238E27FC236}">
                <a16:creationId xmlns:a16="http://schemas.microsoft.com/office/drawing/2014/main" xmlns="" id="{C3F87196-4334-455A-901C-181D87202AF7}"/>
              </a:ext>
            </a:extLst>
          </p:cNvPr>
          <p:cNvSpPr>
            <a:spLocks noGrp="1"/>
          </p:cNvSpPr>
          <p:nvPr>
            <p:ph type="title"/>
          </p:nvPr>
        </p:nvSpPr>
        <p:spPr>
          <a:xfrm>
            <a:off x="477788" y="116632"/>
            <a:ext cx="7380311" cy="576064"/>
          </a:xfrm>
        </p:spPr>
        <p:txBody>
          <a:bodyPr>
            <a:normAutofit fontScale="90000"/>
          </a:bodyPr>
          <a:lstStyle/>
          <a:p>
            <a:r>
              <a:rPr lang="en-US" dirty="0"/>
              <a:t>Products</a:t>
            </a:r>
          </a:p>
        </p:txBody>
      </p:sp>
      <p:pic>
        <p:nvPicPr>
          <p:cNvPr id="3" name="Picture 2">
            <a:extLst>
              <a:ext uri="{FF2B5EF4-FFF2-40B4-BE49-F238E27FC236}">
                <a16:creationId xmlns:a16="http://schemas.microsoft.com/office/drawing/2014/main" xmlns="" id="{8C0410BD-2559-4162-8959-81084CFA88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46" t="19551" b="20600"/>
          <a:stretch/>
        </p:blipFill>
        <p:spPr>
          <a:xfrm>
            <a:off x="5878390" y="249648"/>
            <a:ext cx="5760640" cy="2792172"/>
          </a:xfrm>
          <a:prstGeom prst="rect">
            <a:avLst/>
          </a:prstGeom>
          <a:ln>
            <a:noFill/>
          </a:ln>
          <a:effectLst>
            <a:softEdge rad="112500"/>
          </a:effectLst>
        </p:spPr>
      </p:pic>
      <p:pic>
        <p:nvPicPr>
          <p:cNvPr id="15" name="Picture 14">
            <a:extLst>
              <a:ext uri="{FF2B5EF4-FFF2-40B4-BE49-F238E27FC236}">
                <a16:creationId xmlns:a16="http://schemas.microsoft.com/office/drawing/2014/main" xmlns="" id="{0D81966A-9B18-41F4-9DE6-2055435E712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51554" y="3161425"/>
            <a:ext cx="3678004" cy="3612325"/>
          </a:xfrm>
          <a:prstGeom prst="rect">
            <a:avLst/>
          </a:prstGeom>
          <a:ln>
            <a:noFill/>
          </a:ln>
          <a:effectLst>
            <a:softEdge rad="112500"/>
          </a:effectLst>
        </p:spPr>
      </p:pic>
      <p:pic>
        <p:nvPicPr>
          <p:cNvPr id="17" name="Picture 16">
            <a:extLst>
              <a:ext uri="{FF2B5EF4-FFF2-40B4-BE49-F238E27FC236}">
                <a16:creationId xmlns:a16="http://schemas.microsoft.com/office/drawing/2014/main" xmlns="" id="{3635797E-EA54-4BF5-9E78-2FA7F7E19AC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34772" y="3144609"/>
            <a:ext cx="2736048" cy="3645958"/>
          </a:xfrm>
          <a:prstGeom prst="rect">
            <a:avLst/>
          </a:prstGeom>
          <a:ln>
            <a:noFill/>
          </a:ln>
          <a:effectLst>
            <a:softEdge rad="112500"/>
          </a:effectLst>
        </p:spPr>
      </p:pic>
    </p:spTree>
    <p:extLst>
      <p:ext uri="{BB962C8B-B14F-4D97-AF65-F5344CB8AC3E}">
        <p14:creationId xmlns:p14="http://schemas.microsoft.com/office/powerpoint/2010/main" val="3129438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3">
            <a:extLst>
              <a:ext uri="{FF2B5EF4-FFF2-40B4-BE49-F238E27FC236}">
                <a16:creationId xmlns:a16="http://schemas.microsoft.com/office/drawing/2014/main" xmlns="" id="{2C5A1686-1E1B-4CEA-8032-96614D34587C}"/>
              </a:ext>
            </a:extLst>
          </p:cNvPr>
          <p:cNvSpPr>
            <a:spLocks noGrp="1"/>
          </p:cNvSpPr>
          <p:nvPr>
            <p:ph idx="1"/>
          </p:nvPr>
        </p:nvSpPr>
        <p:spPr>
          <a:xfrm>
            <a:off x="333772" y="1556792"/>
            <a:ext cx="5684471" cy="4910841"/>
          </a:xfrm>
        </p:spPr>
        <p:txBody>
          <a:bodyPr>
            <a:normAutofit fontScale="85000" lnSpcReduction="10000"/>
          </a:bodyPr>
          <a:lstStyle/>
          <a:p>
            <a:r>
              <a:rPr lang="en-US" altLang="en-US" dirty="0">
                <a:solidFill>
                  <a:srgbClr val="E8EAED"/>
                </a:solidFill>
                <a:latin typeface="inherit"/>
                <a:cs typeface="Arial" panose="020B0604020202020204" pitchFamily="34" charset="0"/>
              </a:rPr>
              <a:t>Design and manufacturing of specialized autonomous vehicles</a:t>
            </a:r>
          </a:p>
          <a:p>
            <a:r>
              <a:rPr lang="en-US" altLang="en-US" dirty="0">
                <a:solidFill>
                  <a:srgbClr val="E8EAED"/>
                </a:solidFill>
                <a:latin typeface="inherit"/>
                <a:cs typeface="Arial" panose="020B0604020202020204" pitchFamily="34" charset="0"/>
              </a:rPr>
              <a:t>Optimization of UAV systems and modules</a:t>
            </a:r>
            <a:endParaRPr lang="en-US" altLang="en-US" dirty="0">
              <a:solidFill>
                <a:srgbClr val="BDC1C6"/>
              </a:solidFill>
              <a:latin typeface="Arial" panose="020B0604020202020204" pitchFamily="34" charset="0"/>
              <a:cs typeface="Arial" panose="020B0604020202020204" pitchFamily="34" charset="0"/>
            </a:endParaRPr>
          </a:p>
          <a:p>
            <a:r>
              <a:rPr lang="en-GB" dirty="0"/>
              <a:t>Design of sensors, modules, hardware and software</a:t>
            </a:r>
          </a:p>
          <a:p>
            <a:r>
              <a:rPr lang="en-US" altLang="en-US" dirty="0">
                <a:solidFill>
                  <a:srgbClr val="E8EAED"/>
                </a:solidFill>
                <a:latin typeface="inherit"/>
              </a:rPr>
              <a:t>Design of mechanical components and composite structures</a:t>
            </a:r>
            <a:r>
              <a:rPr lang="en-US" altLang="en-US" sz="800" dirty="0"/>
              <a:t> </a:t>
            </a:r>
          </a:p>
          <a:p>
            <a:r>
              <a:rPr lang="en-US" dirty="0"/>
              <a:t>Stress – strain analysis</a:t>
            </a:r>
            <a:endParaRPr lang="bg-BG" dirty="0"/>
          </a:p>
          <a:p>
            <a:r>
              <a:rPr lang="en-US" dirty="0"/>
              <a:t>Modal and non- linear static </a:t>
            </a:r>
            <a:r>
              <a:rPr lang="ru-RU" dirty="0"/>
              <a:t>(</a:t>
            </a:r>
            <a:r>
              <a:rPr lang="en-US" dirty="0"/>
              <a:t>contact</a:t>
            </a:r>
            <a:r>
              <a:rPr lang="ru-RU" dirty="0"/>
              <a:t>, </a:t>
            </a:r>
            <a:r>
              <a:rPr lang="en-US" dirty="0"/>
              <a:t>material</a:t>
            </a:r>
            <a:r>
              <a:rPr lang="ru-RU" dirty="0"/>
              <a:t> </a:t>
            </a:r>
            <a:r>
              <a:rPr lang="en-US" dirty="0"/>
              <a:t>and geometric</a:t>
            </a:r>
            <a:r>
              <a:rPr lang="ru-RU" dirty="0"/>
              <a:t>)</a:t>
            </a:r>
            <a:endParaRPr lang="en-US" dirty="0"/>
          </a:p>
          <a:p>
            <a:r>
              <a:rPr lang="en-US" dirty="0"/>
              <a:t>Mold flow simulation </a:t>
            </a:r>
          </a:p>
          <a:p>
            <a:r>
              <a:rPr lang="en-US" altLang="en-US" dirty="0">
                <a:solidFill>
                  <a:srgbClr val="E8EAED"/>
                </a:solidFill>
                <a:latin typeface="inherit"/>
              </a:rPr>
              <a:t>Aerodynamic simulations (Navier-Stokes and Lattice-Boltzmann)</a:t>
            </a:r>
            <a:r>
              <a:rPr lang="en-US" altLang="en-US" sz="800" dirty="0"/>
              <a:t> </a:t>
            </a:r>
            <a:endParaRPr lang="en-US" altLang="en-US" sz="2000" dirty="0">
              <a:latin typeface="Arial" panose="020B0604020202020204" pitchFamily="34" charset="0"/>
            </a:endParaRPr>
          </a:p>
        </p:txBody>
      </p:sp>
      <p:pic>
        <p:nvPicPr>
          <p:cNvPr id="9" name="Picture 8">
            <a:extLst>
              <a:ext uri="{FF2B5EF4-FFF2-40B4-BE49-F238E27FC236}">
                <a16:creationId xmlns:a16="http://schemas.microsoft.com/office/drawing/2014/main" xmlns="" id="{63BF0A9E-880D-478C-B861-9CC98E9054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8708" y="0"/>
            <a:ext cx="3387947" cy="1905720"/>
          </a:xfrm>
          <a:prstGeom prst="rect">
            <a:avLst/>
          </a:prstGeom>
          <a:ln>
            <a:noFill/>
          </a:ln>
          <a:effectLst>
            <a:softEdge rad="112500"/>
          </a:effec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18205" y="0"/>
            <a:ext cx="3840181" cy="1996173"/>
          </a:xfrm>
          <a:prstGeom prst="rect">
            <a:avLst/>
          </a:prstGeom>
          <a:ln>
            <a:noFill/>
          </a:ln>
          <a:effectLst>
            <a:softEdge rad="112500"/>
          </a:effectLst>
        </p:spPr>
      </p:pic>
      <p:sp>
        <p:nvSpPr>
          <p:cNvPr id="6" name="Title 12">
            <a:extLst>
              <a:ext uri="{FF2B5EF4-FFF2-40B4-BE49-F238E27FC236}">
                <a16:creationId xmlns:a16="http://schemas.microsoft.com/office/drawing/2014/main" xmlns="" id="{816EEC60-0B8F-465B-9DBE-3E18E9A147B4}"/>
              </a:ext>
            </a:extLst>
          </p:cNvPr>
          <p:cNvSpPr txBox="1">
            <a:spLocks/>
          </p:cNvSpPr>
          <p:nvPr/>
        </p:nvSpPr>
        <p:spPr>
          <a:xfrm>
            <a:off x="477788" y="116632"/>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Experience</a:t>
            </a:r>
          </a:p>
        </p:txBody>
      </p:sp>
      <p:sp>
        <p:nvSpPr>
          <p:cNvPr id="11" name="Title 12">
            <a:extLst>
              <a:ext uri="{FF2B5EF4-FFF2-40B4-BE49-F238E27FC236}">
                <a16:creationId xmlns:a16="http://schemas.microsoft.com/office/drawing/2014/main" xmlns="" id="{44508710-A5C8-4E37-A5A0-508E774EA87D}"/>
              </a:ext>
            </a:extLst>
          </p:cNvPr>
          <p:cNvSpPr txBox="1">
            <a:spLocks/>
          </p:cNvSpPr>
          <p:nvPr/>
        </p:nvSpPr>
        <p:spPr>
          <a:xfrm>
            <a:off x="477788" y="692696"/>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Design</a:t>
            </a:r>
          </a:p>
        </p:txBody>
      </p:sp>
      <p:pic>
        <p:nvPicPr>
          <p:cNvPr id="8" name="Picture 7">
            <a:extLst>
              <a:ext uri="{FF2B5EF4-FFF2-40B4-BE49-F238E27FC236}">
                <a16:creationId xmlns:a16="http://schemas.microsoft.com/office/drawing/2014/main" xmlns="" id="{4E80088A-2DBD-4129-8F40-FCCA729D97FC}"/>
              </a:ext>
            </a:extLst>
          </p:cNvPr>
          <p:cNvPicPr>
            <a:picLocks noChangeAspect="1"/>
          </p:cNvPicPr>
          <p:nvPr/>
        </p:nvPicPr>
        <p:blipFill rotWithShape="1">
          <a:blip r:embed="rId5"/>
          <a:srcRect l="16917" t="15342" r="49118" b="36224"/>
          <a:stretch/>
        </p:blipFill>
        <p:spPr>
          <a:xfrm>
            <a:off x="9536483" y="1890661"/>
            <a:ext cx="2546215" cy="2042395"/>
          </a:xfrm>
          <a:prstGeom prst="rect">
            <a:avLst/>
          </a:prstGeom>
          <a:ln>
            <a:noFill/>
          </a:ln>
          <a:effectLst>
            <a:softEdge rad="112500"/>
          </a:effectLst>
        </p:spPr>
      </p:pic>
      <p:pic>
        <p:nvPicPr>
          <p:cNvPr id="10" name="Picture 9">
            <a:extLst>
              <a:ext uri="{FF2B5EF4-FFF2-40B4-BE49-F238E27FC236}">
                <a16:creationId xmlns:a16="http://schemas.microsoft.com/office/drawing/2014/main" xmlns="" id="{8DF3707D-6008-4716-8543-8331082306C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86700" y="4155268"/>
            <a:ext cx="3283292" cy="2226060"/>
          </a:xfrm>
          <a:prstGeom prst="rect">
            <a:avLst/>
          </a:prstGeom>
          <a:ln>
            <a:noFill/>
          </a:ln>
          <a:effectLst>
            <a:softEdge rad="112500"/>
          </a:effectLst>
        </p:spPr>
      </p:pic>
      <p:pic>
        <p:nvPicPr>
          <p:cNvPr id="12" name="Picture 11">
            <a:extLst>
              <a:ext uri="{FF2B5EF4-FFF2-40B4-BE49-F238E27FC236}">
                <a16:creationId xmlns:a16="http://schemas.microsoft.com/office/drawing/2014/main" xmlns="" id="{5CB9257E-D924-41CD-ABEB-999BA9881AE0}"/>
              </a:ext>
            </a:extLst>
          </p:cNvPr>
          <p:cNvPicPr>
            <a:picLocks noChangeAspect="1"/>
          </p:cNvPicPr>
          <p:nvPr/>
        </p:nvPicPr>
        <p:blipFill rotWithShape="1">
          <a:blip r:embed="rId7"/>
          <a:srcRect t="12386" b="10552"/>
          <a:stretch/>
        </p:blipFill>
        <p:spPr>
          <a:xfrm>
            <a:off x="5505635" y="2024556"/>
            <a:ext cx="4065320" cy="1683038"/>
          </a:xfrm>
          <a:prstGeom prst="rect">
            <a:avLst/>
          </a:prstGeom>
          <a:ln>
            <a:noFill/>
          </a:ln>
          <a:effectLst>
            <a:softEdge rad="112500"/>
          </a:effectLst>
        </p:spPr>
      </p:pic>
      <p:pic>
        <p:nvPicPr>
          <p:cNvPr id="13" name="Picture 12">
            <a:extLst>
              <a:ext uri="{FF2B5EF4-FFF2-40B4-BE49-F238E27FC236}">
                <a16:creationId xmlns:a16="http://schemas.microsoft.com/office/drawing/2014/main" xmlns="" id="{724BE85D-F39E-4DD8-922E-29E029ADF02C}"/>
              </a:ext>
            </a:extLst>
          </p:cNvPr>
          <p:cNvPicPr>
            <a:picLocks noChangeAspect="1"/>
          </p:cNvPicPr>
          <p:nvPr/>
        </p:nvPicPr>
        <p:blipFill rotWithShape="1">
          <a:blip r:embed="rId8"/>
          <a:srcRect t="8892" b="8673"/>
          <a:stretch/>
        </p:blipFill>
        <p:spPr>
          <a:xfrm>
            <a:off x="5158308" y="3818452"/>
            <a:ext cx="3939769" cy="1826858"/>
          </a:xfrm>
          <a:prstGeom prst="rect">
            <a:avLst/>
          </a:prstGeom>
          <a:ln>
            <a:noFill/>
          </a:ln>
          <a:effectLst>
            <a:softEdge rad="112500"/>
          </a:effectLst>
        </p:spPr>
      </p:pic>
    </p:spTree>
    <p:extLst>
      <p:ext uri="{BB962C8B-B14F-4D97-AF65-F5344CB8AC3E}">
        <p14:creationId xmlns:p14="http://schemas.microsoft.com/office/powerpoint/2010/main" val="2780379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13">
            <a:extLst>
              <a:ext uri="{FF2B5EF4-FFF2-40B4-BE49-F238E27FC236}">
                <a16:creationId xmlns:a16="http://schemas.microsoft.com/office/drawing/2014/main" xmlns="" id="{CAC78B7D-6A90-4023-AADE-F3D7A474F0A2}"/>
              </a:ext>
            </a:extLst>
          </p:cNvPr>
          <p:cNvSpPr>
            <a:spLocks noGrp="1"/>
          </p:cNvSpPr>
          <p:nvPr>
            <p:ph idx="1"/>
          </p:nvPr>
        </p:nvSpPr>
        <p:spPr>
          <a:xfrm>
            <a:off x="477789" y="1484784"/>
            <a:ext cx="5472608" cy="5150256"/>
          </a:xfrm>
        </p:spPr>
        <p:txBody>
          <a:bodyPr>
            <a:normAutofit/>
          </a:bodyPr>
          <a:lstStyle/>
          <a:p>
            <a:r>
              <a:rPr lang="en-US" dirty="0"/>
              <a:t>Training for the special forces of the police department in Bulgaria</a:t>
            </a:r>
          </a:p>
          <a:p>
            <a:r>
              <a:rPr lang="en-US" dirty="0"/>
              <a:t>Training of specialist from EOD COF of NATO</a:t>
            </a:r>
          </a:p>
          <a:p>
            <a:r>
              <a:rPr lang="en-US" dirty="0"/>
              <a:t>Training for the Ministry of Agriculture and Food of Bulgaria</a:t>
            </a:r>
          </a:p>
          <a:p>
            <a:r>
              <a:rPr lang="en-US" dirty="0"/>
              <a:t>Special training for camera operators</a:t>
            </a:r>
          </a:p>
          <a:p>
            <a:r>
              <a:rPr lang="en-US" dirty="0"/>
              <a:t>Training for field mapping and crop analysis</a:t>
            </a:r>
          </a:p>
          <a:p>
            <a:r>
              <a:rPr lang="en-US" dirty="0"/>
              <a:t>Training for auto flight optimization of the UAV</a:t>
            </a:r>
          </a:p>
        </p:txBody>
      </p:sp>
      <p:pic>
        <p:nvPicPr>
          <p:cNvPr id="6" name="Picture 5">
            <a:extLst>
              <a:ext uri="{FF2B5EF4-FFF2-40B4-BE49-F238E27FC236}">
                <a16:creationId xmlns:a16="http://schemas.microsoft.com/office/drawing/2014/main" xmlns="" id="{96C631D9-846C-4B1A-840E-6A2E0B2EA96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56588" y="1065718"/>
            <a:ext cx="5198360" cy="2924944"/>
          </a:xfrm>
          <a:prstGeom prst="rect">
            <a:avLst/>
          </a:prstGeom>
          <a:ln>
            <a:noFill/>
          </a:ln>
          <a:effectLst>
            <a:softEdge rad="112500"/>
          </a:effectLst>
        </p:spPr>
      </p:pic>
      <p:pic>
        <p:nvPicPr>
          <p:cNvPr id="8" name="Picture 7">
            <a:extLst>
              <a:ext uri="{FF2B5EF4-FFF2-40B4-BE49-F238E27FC236}">
                <a16:creationId xmlns:a16="http://schemas.microsoft.com/office/drawing/2014/main" xmlns="" id="{1A3F0DA3-9553-4A34-ACCD-5A3B528192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20165" y="3643604"/>
            <a:ext cx="5316533" cy="2991436"/>
          </a:xfrm>
          <a:prstGeom prst="rect">
            <a:avLst/>
          </a:prstGeom>
          <a:ln>
            <a:noFill/>
          </a:ln>
          <a:effectLst>
            <a:softEdge rad="112500"/>
          </a:effectLst>
        </p:spPr>
      </p:pic>
      <p:sp>
        <p:nvSpPr>
          <p:cNvPr id="10" name="Title 12">
            <a:extLst>
              <a:ext uri="{FF2B5EF4-FFF2-40B4-BE49-F238E27FC236}">
                <a16:creationId xmlns:a16="http://schemas.microsoft.com/office/drawing/2014/main" xmlns="" id="{7A789662-C7A9-4919-92FC-1916DC2E36FC}"/>
              </a:ext>
            </a:extLst>
          </p:cNvPr>
          <p:cNvSpPr txBox="1">
            <a:spLocks/>
          </p:cNvSpPr>
          <p:nvPr/>
        </p:nvSpPr>
        <p:spPr>
          <a:xfrm>
            <a:off x="477788" y="116632"/>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Experience</a:t>
            </a:r>
          </a:p>
        </p:txBody>
      </p:sp>
      <p:sp>
        <p:nvSpPr>
          <p:cNvPr id="11" name="Title 12">
            <a:extLst>
              <a:ext uri="{FF2B5EF4-FFF2-40B4-BE49-F238E27FC236}">
                <a16:creationId xmlns:a16="http://schemas.microsoft.com/office/drawing/2014/main" xmlns="" id="{98C7A260-8A0C-4F09-B4EA-3C5778A3642B}"/>
              </a:ext>
            </a:extLst>
          </p:cNvPr>
          <p:cNvSpPr txBox="1">
            <a:spLocks/>
          </p:cNvSpPr>
          <p:nvPr/>
        </p:nvSpPr>
        <p:spPr>
          <a:xfrm>
            <a:off x="477788" y="692696"/>
            <a:ext cx="10009111" cy="576064"/>
          </a:xfrm>
          <a:prstGeom prst="rect">
            <a:avLst/>
          </a:prstGeom>
        </p:spPr>
        <p:txBody>
          <a:bodyPr vert="horz" lIns="91440" tIns="45720" rIns="91440" bIns="45720" rtlCol="0" anchor="b">
            <a:normAutofit fontScale="9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Special training &amp; education for operators / UAV pilots</a:t>
            </a:r>
          </a:p>
        </p:txBody>
      </p:sp>
    </p:spTree>
    <p:extLst>
      <p:ext uri="{BB962C8B-B14F-4D97-AF65-F5344CB8AC3E}">
        <p14:creationId xmlns:p14="http://schemas.microsoft.com/office/powerpoint/2010/main" val="75527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2">
            <a:extLst>
              <a:ext uri="{FF2B5EF4-FFF2-40B4-BE49-F238E27FC236}">
                <a16:creationId xmlns:a16="http://schemas.microsoft.com/office/drawing/2014/main" xmlns="" id="{7A789662-C7A9-4919-92FC-1916DC2E36FC}"/>
              </a:ext>
            </a:extLst>
          </p:cNvPr>
          <p:cNvSpPr txBox="1">
            <a:spLocks/>
          </p:cNvSpPr>
          <p:nvPr/>
        </p:nvSpPr>
        <p:spPr>
          <a:xfrm>
            <a:off x="477788" y="116632"/>
            <a:ext cx="7380311" cy="576064"/>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Applications</a:t>
            </a:r>
          </a:p>
        </p:txBody>
      </p:sp>
      <p:sp>
        <p:nvSpPr>
          <p:cNvPr id="11" name="Title 12">
            <a:extLst>
              <a:ext uri="{FF2B5EF4-FFF2-40B4-BE49-F238E27FC236}">
                <a16:creationId xmlns:a16="http://schemas.microsoft.com/office/drawing/2014/main" xmlns="" id="{98C7A260-8A0C-4F09-B4EA-3C5778A3642B}"/>
              </a:ext>
            </a:extLst>
          </p:cNvPr>
          <p:cNvSpPr txBox="1">
            <a:spLocks/>
          </p:cNvSpPr>
          <p:nvPr/>
        </p:nvSpPr>
        <p:spPr>
          <a:xfrm>
            <a:off x="477788" y="712121"/>
            <a:ext cx="4824535" cy="720080"/>
          </a:xfrm>
          <a:prstGeom prst="rect">
            <a:avLst/>
          </a:prstGeom>
        </p:spPr>
        <p:txBody>
          <a:bodyPr vert="horz" lIns="91440" tIns="45720" rIns="91440" bIns="45720" rtlCol="0" anchor="b">
            <a:normAutofit fontScale="75000" lnSpcReduction="2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Radio Activity And Pollution Sensing</a:t>
            </a:r>
          </a:p>
        </p:txBody>
      </p:sp>
      <p:sp>
        <p:nvSpPr>
          <p:cNvPr id="13" name="Content Placeholder 13">
            <a:extLst>
              <a:ext uri="{FF2B5EF4-FFF2-40B4-BE49-F238E27FC236}">
                <a16:creationId xmlns:a16="http://schemas.microsoft.com/office/drawing/2014/main" xmlns="" id="{4740C7EA-2F9A-4F38-AF19-F44FE4C74789}"/>
              </a:ext>
            </a:extLst>
          </p:cNvPr>
          <p:cNvSpPr txBox="1">
            <a:spLocks/>
          </p:cNvSpPr>
          <p:nvPr/>
        </p:nvSpPr>
        <p:spPr>
          <a:xfrm>
            <a:off x="477789" y="1844824"/>
            <a:ext cx="5793041" cy="4790216"/>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endParaRPr lang="en-US" dirty="0"/>
          </a:p>
          <a:p>
            <a:endParaRPr lang="en-US" dirty="0"/>
          </a:p>
          <a:p>
            <a:endParaRPr lang="en-US" dirty="0"/>
          </a:p>
          <a:p>
            <a:endParaRPr lang="en-US" dirty="0"/>
          </a:p>
        </p:txBody>
      </p:sp>
      <p:sp>
        <p:nvSpPr>
          <p:cNvPr id="18" name="Content Placeholder 13">
            <a:extLst>
              <a:ext uri="{FF2B5EF4-FFF2-40B4-BE49-F238E27FC236}">
                <a16:creationId xmlns:a16="http://schemas.microsoft.com/office/drawing/2014/main" xmlns="" id="{5E2EA739-1766-445E-B397-7438CC13AC55}"/>
              </a:ext>
            </a:extLst>
          </p:cNvPr>
          <p:cNvSpPr txBox="1">
            <a:spLocks/>
          </p:cNvSpPr>
          <p:nvPr/>
        </p:nvSpPr>
        <p:spPr>
          <a:xfrm>
            <a:off x="621804" y="1556792"/>
            <a:ext cx="4918055" cy="2808312"/>
          </a:xfrm>
          <a:prstGeom prst="rect">
            <a:avLst/>
          </a:prstGeom>
        </p:spPr>
        <p:txBody>
          <a:bodyPr vert="horz" lIns="91440" tIns="45720" rIns="91440" bIns="45720" rtlCol="0">
            <a:normAutofit fontScale="92500" lnSpcReduction="20000"/>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r>
              <a:rPr lang="en-GB" dirty="0"/>
              <a:t>Radiation and pollution reconnaissance from the ships and in the area of ports</a:t>
            </a:r>
          </a:p>
          <a:p>
            <a:r>
              <a:rPr lang="en-GB" dirty="0"/>
              <a:t>Researching of sources of radiation and pollution</a:t>
            </a:r>
          </a:p>
          <a:p>
            <a:r>
              <a:rPr lang="en-GB" dirty="0"/>
              <a:t>Spectrometry</a:t>
            </a:r>
          </a:p>
          <a:p>
            <a:r>
              <a:rPr lang="en-GB" dirty="0"/>
              <a:t>Terrain and radio activity and pollution mapping</a:t>
            </a:r>
          </a:p>
          <a:p>
            <a:endParaRPr lang="en-US" dirty="0"/>
          </a:p>
          <a:p>
            <a:endParaRPr lang="en-US" dirty="0"/>
          </a:p>
          <a:p>
            <a:endParaRPr lang="en-US" dirty="0"/>
          </a:p>
          <a:p>
            <a:endParaRPr lang="en-US" dirty="0"/>
          </a:p>
        </p:txBody>
      </p:sp>
      <p:pic>
        <p:nvPicPr>
          <p:cNvPr id="19" name="Picture 18">
            <a:extLst>
              <a:ext uri="{FF2B5EF4-FFF2-40B4-BE49-F238E27FC236}">
                <a16:creationId xmlns:a16="http://schemas.microsoft.com/office/drawing/2014/main" xmlns="" id="{C9556D5A-A6A2-4EAF-BE14-DB0789DB8AA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64489" y="342405"/>
            <a:ext cx="3024336" cy="4032448"/>
          </a:xfrm>
          <a:prstGeom prst="rect">
            <a:avLst/>
          </a:prstGeom>
          <a:ln>
            <a:noFill/>
          </a:ln>
          <a:effectLst>
            <a:softEdge rad="112500"/>
          </a:effectLst>
        </p:spPr>
      </p:pic>
      <p:pic>
        <p:nvPicPr>
          <p:cNvPr id="22" name="Picture 21">
            <a:extLst>
              <a:ext uri="{FF2B5EF4-FFF2-40B4-BE49-F238E27FC236}">
                <a16:creationId xmlns:a16="http://schemas.microsoft.com/office/drawing/2014/main" xmlns="" id="{C431D8DF-F480-4844-B6C1-F9694302AE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3030" y="116632"/>
            <a:ext cx="3846566" cy="2177132"/>
          </a:xfrm>
          <a:prstGeom prst="rect">
            <a:avLst/>
          </a:prstGeom>
          <a:ln>
            <a:noFill/>
          </a:ln>
          <a:effectLst>
            <a:softEdge rad="112500"/>
          </a:effectLst>
        </p:spPr>
      </p:pic>
      <p:pic>
        <p:nvPicPr>
          <p:cNvPr id="23" name="Picture 2">
            <a:extLst>
              <a:ext uri="{FF2B5EF4-FFF2-40B4-BE49-F238E27FC236}">
                <a16:creationId xmlns:a16="http://schemas.microsoft.com/office/drawing/2014/main" xmlns="" id="{9F6B433D-E5A6-4D79-B423-3B07CD71A387}"/>
              </a:ext>
            </a:extLst>
          </p:cNvPr>
          <p:cNvPicPr>
            <a:picLocks noChangeAspect="1" noChangeArrowheads="1"/>
          </p:cNvPicPr>
          <p:nvPr/>
        </p:nvPicPr>
        <p:blipFill>
          <a:blip r:embed="rId5" cstate="print"/>
          <a:srcRect/>
          <a:stretch>
            <a:fillRect/>
          </a:stretch>
        </p:blipFill>
        <p:spPr bwMode="auto">
          <a:xfrm>
            <a:off x="5389764" y="2180550"/>
            <a:ext cx="3846566" cy="2194303"/>
          </a:xfrm>
          <a:prstGeom prst="rect">
            <a:avLst/>
          </a:prstGeom>
          <a:ln>
            <a:noFill/>
          </a:ln>
          <a:effectLst>
            <a:softEdge rad="112500"/>
          </a:effectLst>
        </p:spPr>
      </p:pic>
      <p:pic>
        <p:nvPicPr>
          <p:cNvPr id="24" name="Picture 23" descr="5Screenshot - 17_5_2017 г.png">
            <a:extLst>
              <a:ext uri="{FF2B5EF4-FFF2-40B4-BE49-F238E27FC236}">
                <a16:creationId xmlns:a16="http://schemas.microsoft.com/office/drawing/2014/main" xmlns="" id="{084DDC73-9060-469B-A22A-EC87B317C3DF}"/>
              </a:ext>
            </a:extLst>
          </p:cNvPr>
          <p:cNvPicPr>
            <a:picLocks noChangeAspect="1"/>
          </p:cNvPicPr>
          <p:nvPr/>
        </p:nvPicPr>
        <p:blipFill>
          <a:blip r:embed="rId6" cstate="print"/>
          <a:stretch>
            <a:fillRect/>
          </a:stretch>
        </p:blipFill>
        <p:spPr>
          <a:xfrm>
            <a:off x="804206" y="4284262"/>
            <a:ext cx="4485341" cy="2521773"/>
          </a:xfrm>
          <a:prstGeom prst="rect">
            <a:avLst/>
          </a:prstGeom>
          <a:ln>
            <a:noFill/>
          </a:ln>
          <a:effectLst>
            <a:softEdge rad="112500"/>
          </a:effectLst>
        </p:spPr>
      </p:pic>
      <p:pic>
        <p:nvPicPr>
          <p:cNvPr id="25" name="Picture 24" descr="Buhovo-4.jpg">
            <a:extLst>
              <a:ext uri="{FF2B5EF4-FFF2-40B4-BE49-F238E27FC236}">
                <a16:creationId xmlns:a16="http://schemas.microsoft.com/office/drawing/2014/main" xmlns="" id="{DA5A13B8-1AF4-4870-AFB1-0C2698D0A990}"/>
              </a:ext>
            </a:extLst>
          </p:cNvPr>
          <p:cNvPicPr>
            <a:picLocks noChangeAspect="1"/>
          </p:cNvPicPr>
          <p:nvPr/>
        </p:nvPicPr>
        <p:blipFill>
          <a:blip r:embed="rId7" cstate="print"/>
          <a:stretch>
            <a:fillRect/>
          </a:stretch>
        </p:blipFill>
        <p:spPr>
          <a:xfrm>
            <a:off x="6166420" y="4239932"/>
            <a:ext cx="4811758" cy="2586320"/>
          </a:xfrm>
          <a:prstGeom prst="rect">
            <a:avLst/>
          </a:prstGeom>
          <a:ln>
            <a:noFill/>
          </a:ln>
          <a:effectLst>
            <a:softEdge rad="112500"/>
          </a:effectLst>
        </p:spPr>
      </p:pic>
    </p:spTree>
    <p:extLst>
      <p:ext uri="{BB962C8B-B14F-4D97-AF65-F5344CB8AC3E}">
        <p14:creationId xmlns:p14="http://schemas.microsoft.com/office/powerpoint/2010/main" val="1385278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Digital Blue Tunnel 16x9">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TF02895261.potx" id="{03C5CF44-0C62-41B4-B3EA-416B4807878A}" vid="{EC3ACB92-700E-4167-B3A6-412DE40A64C2}"/>
    </a:ext>
  </a:extLst>
</a:theme>
</file>

<file path=ppt/theme/theme2.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Theme">
  <a:themeElements>
    <a:clrScheme name="Digital Blue Tunnel">
      <a:dk1>
        <a:srgbClr val="000000"/>
      </a:dk1>
      <a:lt1>
        <a:sysClr val="window" lastClr="FFFFFF"/>
      </a:lt1>
      <a:dk2>
        <a:srgbClr val="001027"/>
      </a:dk2>
      <a:lt2>
        <a:srgbClr val="C1EBF7"/>
      </a:lt2>
      <a:accent1>
        <a:srgbClr val="56C5FF"/>
      </a:accent1>
      <a:accent2>
        <a:srgbClr val="4BB836"/>
      </a:accent2>
      <a:accent3>
        <a:srgbClr val="F8B004"/>
      </a:accent3>
      <a:accent4>
        <a:srgbClr val="972ACD"/>
      </a:accent4>
      <a:accent5>
        <a:srgbClr val="F86E24"/>
      </a:accent5>
      <a:accent6>
        <a:srgbClr val="DB30C7"/>
      </a:accent6>
      <a:hlink>
        <a:srgbClr val="F8B004"/>
      </a:hlink>
      <a:folHlink>
        <a:srgbClr val="969696"/>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irectSourceMarket xmlns="4873beb7-5857-4685-be1f-d57550cc96cc" xsi:nil="true"/>
    <ApprovalStatus xmlns="4873beb7-5857-4685-be1f-d57550cc96cc">InProgress</ApprovalStatus>
    <MarketSpecific xmlns="4873beb7-5857-4685-be1f-d57550cc96cc">false</MarketSpecific>
    <LocComments xmlns="4873beb7-5857-4685-be1f-d57550cc96cc" xsi:nil="true"/>
    <ThumbnailAssetId xmlns="4873beb7-5857-4685-be1f-d57550cc96cc" xsi:nil="true"/>
    <PrimaryImageGen xmlns="4873beb7-5857-4685-be1f-d57550cc96cc">true</PrimaryImageGen>
    <LegacyData xmlns="4873beb7-5857-4685-be1f-d57550cc96cc" xsi:nil="true"/>
    <LocRecommendedHandoff xmlns="4873beb7-5857-4685-be1f-d57550cc96cc" xsi:nil="true"/>
    <BusinessGroup xmlns="4873beb7-5857-4685-be1f-d57550cc96cc" xsi:nil="true"/>
    <BlockPublish xmlns="4873beb7-5857-4685-be1f-d57550cc96cc">false</BlockPublish>
    <TPFriendlyName xmlns="4873beb7-5857-4685-be1f-d57550cc96cc" xsi:nil="true"/>
    <NumericId xmlns="4873beb7-5857-4685-be1f-d57550cc96cc" xsi:nil="true"/>
    <APEditor xmlns="4873beb7-5857-4685-be1f-d57550cc96cc">
      <UserInfo>
        <DisplayName/>
        <AccountId xsi:nil="true"/>
        <AccountType/>
      </UserInfo>
    </APEditor>
    <SourceTitle xmlns="4873beb7-5857-4685-be1f-d57550cc96cc" xsi:nil="true"/>
    <OpenTemplate xmlns="4873beb7-5857-4685-be1f-d57550cc96cc">true</OpenTemplate>
    <UALocComments xmlns="4873beb7-5857-4685-be1f-d57550cc96cc" xsi:nil="true"/>
    <ParentAssetId xmlns="4873beb7-5857-4685-be1f-d57550cc96cc" xsi:nil="true"/>
    <IntlLangReviewDate xmlns="4873beb7-5857-4685-be1f-d57550cc96cc" xsi:nil="true"/>
    <FeatureTagsTaxHTField0 xmlns="4873beb7-5857-4685-be1f-d57550cc96cc">
      <Terms xmlns="http://schemas.microsoft.com/office/infopath/2007/PartnerControls"/>
    </FeatureTagsTaxHTField0>
    <PublishStatusLookup xmlns="4873beb7-5857-4685-be1f-d57550cc96cc">
      <Value>1564227</Value>
    </PublishStatusLookup>
    <Providers xmlns="4873beb7-5857-4685-be1f-d57550cc96cc" xsi:nil="true"/>
    <MachineTranslated xmlns="4873beb7-5857-4685-be1f-d57550cc96cc">false</MachineTranslated>
    <OriginalSourceMarket xmlns="4873beb7-5857-4685-be1f-d57550cc96cc" xsi:nil="true"/>
    <APDescription xmlns="4873beb7-5857-4685-be1f-d57550cc96cc">Take your audience through a digital tunnel where they'll  burst through to the other side and see the information you want to present. Show them lists, charts, tables, SmartArt,  and pictures using a variety of layouts in widescreen (16X9) format. This design works well for subjects on science and technology, computers, communication, and more.   
</APDescription>
    <ClipArtFilename xmlns="4873beb7-5857-4685-be1f-d57550cc96cc" xsi:nil="true"/>
    <ContentItem xmlns="4873beb7-5857-4685-be1f-d57550cc96cc" xsi:nil="true"/>
    <TPInstallLocation xmlns="4873beb7-5857-4685-be1f-d57550cc96cc" xsi:nil="true"/>
    <PublishTargets xmlns="4873beb7-5857-4685-be1f-d57550cc96cc">OfficeOnlineVNext</PublishTargets>
    <TimesCloned xmlns="4873beb7-5857-4685-be1f-d57550cc96cc" xsi:nil="true"/>
    <AssetStart xmlns="4873beb7-5857-4685-be1f-d57550cc96cc">2012-05-11T02:04:00+00:00</AssetStart>
    <Provider xmlns="4873beb7-5857-4685-be1f-d57550cc96cc" xsi:nil="true"/>
    <AcquiredFrom xmlns="4873beb7-5857-4685-be1f-d57550cc96cc">Internal MS</AcquiredFrom>
    <FriendlyTitle xmlns="4873beb7-5857-4685-be1f-d57550cc96cc" xsi:nil="true"/>
    <LastHandOff xmlns="4873beb7-5857-4685-be1f-d57550cc96cc" xsi:nil="true"/>
    <TPClientViewer xmlns="4873beb7-5857-4685-be1f-d57550cc96cc" xsi:nil="true"/>
    <UACurrentWords xmlns="4873beb7-5857-4685-be1f-d57550cc96cc" xsi:nil="true"/>
    <ArtSampleDocs xmlns="4873beb7-5857-4685-be1f-d57550cc96cc" xsi:nil="true"/>
    <UALocRecommendation xmlns="4873beb7-5857-4685-be1f-d57550cc96cc">Localize</UALocRecommendation>
    <Manager xmlns="4873beb7-5857-4685-be1f-d57550cc96cc" xsi:nil="true"/>
    <ShowIn xmlns="4873beb7-5857-4685-be1f-d57550cc96cc">Show everywhere</ShowIn>
    <UANotes xmlns="4873beb7-5857-4685-be1f-d57550cc96cc" xsi:nil="true"/>
    <TemplateStatus xmlns="4873beb7-5857-4685-be1f-d57550cc96cc">Complete</TemplateStatus>
    <InternalTagsTaxHTField0 xmlns="4873beb7-5857-4685-be1f-d57550cc96cc">
      <Terms xmlns="http://schemas.microsoft.com/office/infopath/2007/PartnerControls"/>
    </InternalTagsTaxHTField0>
    <CSXHash xmlns="4873beb7-5857-4685-be1f-d57550cc96cc" xsi:nil="true"/>
    <Downloads xmlns="4873beb7-5857-4685-be1f-d57550cc96cc">0</Downloads>
    <VoteCount xmlns="4873beb7-5857-4685-be1f-d57550cc96cc" xsi:nil="true"/>
    <OOCacheId xmlns="4873beb7-5857-4685-be1f-d57550cc96cc" xsi:nil="true"/>
    <IsDeleted xmlns="4873beb7-5857-4685-be1f-d57550cc96cc">false</IsDeleted>
    <AssetExpire xmlns="4873beb7-5857-4685-be1f-d57550cc96cc">2029-01-01T08:00:00+00:00</AssetExpire>
    <DSATActionTaken xmlns="4873beb7-5857-4685-be1f-d57550cc96cc" xsi:nil="true"/>
    <CSXSubmissionMarket xmlns="4873beb7-5857-4685-be1f-d57550cc96cc" xsi:nil="true"/>
    <TPExecutable xmlns="4873beb7-5857-4685-be1f-d57550cc96cc" xsi:nil="true"/>
    <SubmitterId xmlns="4873beb7-5857-4685-be1f-d57550cc96cc" xsi:nil="true"/>
    <EditorialTags xmlns="4873beb7-5857-4685-be1f-d57550cc96cc" xsi:nil="true"/>
    <ApprovalLog xmlns="4873beb7-5857-4685-be1f-d57550cc96cc" xsi:nil="true"/>
    <AssetType xmlns="4873beb7-5857-4685-be1f-d57550cc96cc">TP</AssetType>
    <BugNumber xmlns="4873beb7-5857-4685-be1f-d57550cc96cc" xsi:nil="true"/>
    <CSXSubmissionDate xmlns="4873beb7-5857-4685-be1f-d57550cc96cc" xsi:nil="true"/>
    <CSXUpdate xmlns="4873beb7-5857-4685-be1f-d57550cc96cc">false</CSXUpdate>
    <Milestone xmlns="4873beb7-5857-4685-be1f-d57550cc96cc" xsi:nil="true"/>
    <RecommendationsModifier xmlns="4873beb7-5857-4685-be1f-d57550cc96cc" xsi:nil="true"/>
    <OriginAsset xmlns="4873beb7-5857-4685-be1f-d57550cc96cc" xsi:nil="true"/>
    <TPComponent xmlns="4873beb7-5857-4685-be1f-d57550cc96cc" xsi:nil="true"/>
    <AssetId xmlns="4873beb7-5857-4685-be1f-d57550cc96cc">TP102895246</AssetId>
    <IntlLocPriority xmlns="4873beb7-5857-4685-be1f-d57550cc96cc" xsi:nil="true"/>
    <PolicheckWords xmlns="4873beb7-5857-4685-be1f-d57550cc96cc" xsi:nil="true"/>
    <TPLaunchHelpLink xmlns="4873beb7-5857-4685-be1f-d57550cc96cc" xsi:nil="true"/>
    <TPApplication xmlns="4873beb7-5857-4685-be1f-d57550cc96cc" xsi:nil="true"/>
    <CrawlForDependencies xmlns="4873beb7-5857-4685-be1f-d57550cc96cc">false</CrawlForDependencies>
    <HandoffToMSDN xmlns="4873beb7-5857-4685-be1f-d57550cc96cc" xsi:nil="true"/>
    <PlannedPubDate xmlns="4873beb7-5857-4685-be1f-d57550cc96cc" xsi:nil="true"/>
    <IntlLangReviewer xmlns="4873beb7-5857-4685-be1f-d57550cc96cc" xsi:nil="true"/>
    <TrustLevel xmlns="4873beb7-5857-4685-be1f-d57550cc96cc">1 Microsoft Managed Content</TrustLevel>
    <LocLastLocAttemptVersionLookup xmlns="4873beb7-5857-4685-be1f-d57550cc96cc">835483</LocLastLocAttemptVersionLookup>
    <IsSearchable xmlns="4873beb7-5857-4685-be1f-d57550cc96cc">true</IsSearchable>
    <TemplateTemplateType xmlns="4873beb7-5857-4685-be1f-d57550cc96cc">PowerPoint Presentation Template</TemplateTemplateType>
    <CampaignTagsTaxHTField0 xmlns="4873beb7-5857-4685-be1f-d57550cc96cc">
      <Terms xmlns="http://schemas.microsoft.com/office/infopath/2007/PartnerControls"/>
    </CampaignTagsTaxHTField0>
    <TPNamespace xmlns="4873beb7-5857-4685-be1f-d57550cc96cc" xsi:nil="true"/>
    <TaxCatchAll xmlns="4873beb7-5857-4685-be1f-d57550cc96cc"/>
    <Markets xmlns="4873beb7-5857-4685-be1f-d57550cc96cc"/>
    <UAProjectedTotalWords xmlns="4873beb7-5857-4685-be1f-d57550cc96cc" xsi:nil="true"/>
    <IntlLangReview xmlns="4873beb7-5857-4685-be1f-d57550cc96cc">false</IntlLangReview>
    <OutputCachingOn xmlns="4873beb7-5857-4685-be1f-d57550cc96cc">false</OutputCachingOn>
    <AverageRating xmlns="4873beb7-5857-4685-be1f-d57550cc96cc" xsi:nil="true"/>
    <APAuthor xmlns="4873beb7-5857-4685-be1f-d57550cc96cc">
      <UserInfo>
        <DisplayName>REDMOND\v-vaddu</DisplayName>
        <AccountId>2567</AccountId>
        <AccountType/>
      </UserInfo>
    </APAuthor>
    <LocManualTestRequired xmlns="4873beb7-5857-4685-be1f-d57550cc96cc">false</LocManualTestRequired>
    <TPCommandLine xmlns="4873beb7-5857-4685-be1f-d57550cc96cc" xsi:nil="true"/>
    <TPAppVersion xmlns="4873beb7-5857-4685-be1f-d57550cc96cc" xsi:nil="true"/>
    <EditorialStatus xmlns="4873beb7-5857-4685-be1f-d57550cc96cc">Complete</EditorialStatus>
    <LastModifiedDateTime xmlns="4873beb7-5857-4685-be1f-d57550cc96cc" xsi:nil="true"/>
    <ScenarioTagsTaxHTField0 xmlns="4873beb7-5857-4685-be1f-d57550cc96cc">
      <Terms xmlns="http://schemas.microsoft.com/office/infopath/2007/PartnerControls"/>
    </ScenarioTagsTaxHTField0>
    <OriginalRelease xmlns="4873beb7-5857-4685-be1f-d57550cc96cc">15</OriginalRelease>
    <TPLaunchHelpLinkType xmlns="4873beb7-5857-4685-be1f-d57550cc96cc">Template</TPLaunchHelpLinkType>
    <LocalizationTagsTaxHTField0 xmlns="4873beb7-5857-4685-be1f-d57550cc96cc">
      <Terms xmlns="http://schemas.microsoft.com/office/infopath/2007/PartnerControls"/>
    </LocalizationTagsTaxHTField0>
    <LocMarketGroupTiers2 xmlns="4873beb7-5857-4685-be1f-d57550cc96c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TemplateFile" ma:contentTypeID="0x0101006EDDDB5EE6D98C44930B742096920B300400F5B6D36B3EF94B4E9A635CDF2A18F5B8" ma:contentTypeVersion="72" ma:contentTypeDescription="Create a new document." ma:contentTypeScope="" ma:versionID="a23e56308344d904b51738559c3d67c9">
  <xsd:schema xmlns:xsd="http://www.w3.org/2001/XMLSchema" xmlns:xs="http://www.w3.org/2001/XMLSchema" xmlns:p="http://schemas.microsoft.com/office/2006/metadata/properties" xmlns:ns2="4873beb7-5857-4685-be1f-d57550cc96cc" targetNamespace="http://schemas.microsoft.com/office/2006/metadata/properties" ma:root="true" ma:fieldsID="cd0908cc4600e77bf5da051303e00c8d" ns2:_="">
    <xsd:import namespace="4873beb7-5857-4685-be1f-d57550cc96cc"/>
    <xsd:element name="properties">
      <xsd:complexType>
        <xsd:sequence>
          <xsd:element name="documentManagement">
            <xsd:complexType>
              <xsd:all>
                <xsd:element ref="ns2:AcquiredFrom" minOccurs="0"/>
                <xsd:element ref="ns2:UACurrentWords" minOccurs="0"/>
                <xsd:element ref="ns2:TPApplication" minOccurs="0"/>
                <xsd:element ref="ns2:ApprovalLog" minOccurs="0"/>
                <xsd:element ref="ns2:ApprovalStatus" minOccurs="0"/>
                <xsd:element ref="ns2:AssetStart" minOccurs="0"/>
                <xsd:element ref="ns2:AssetExpire" minOccurs="0"/>
                <xsd:element ref="ns2:AssetId" minOccurs="0"/>
                <xsd:element ref="ns2:IsSearchable" minOccurs="0"/>
                <xsd:element ref="ns2:AssetType" minOccurs="0"/>
                <xsd:element ref="ns2:APAuthor" minOccurs="0"/>
                <xsd:element ref="ns2:AverageRating" minOccurs="0"/>
                <xsd:element ref="ns2:BlockPublish" minOccurs="0"/>
                <xsd:element ref="ns2:BugNumber" minOccurs="0"/>
                <xsd:element ref="ns2:CampaignTagsTaxHTField0" minOccurs="0"/>
                <xsd:element ref="ns2:TPClientViewer" minOccurs="0"/>
                <xsd:element ref="ns2:ClipArtFilename" minOccurs="0"/>
                <xsd:element ref="ns2:TPCommandLine" minOccurs="0"/>
                <xsd:element ref="ns2:TPComponent" minOccurs="0"/>
                <xsd:element ref="ns2:ContentItem" minOccurs="0"/>
                <xsd:element ref="ns2:CrawlForDependencies" minOccurs="0"/>
                <xsd:element ref="ns2:CSXHash" minOccurs="0"/>
                <xsd:element ref="ns2:CSXSubmissionMarket" minOccurs="0"/>
                <xsd:element ref="ns2:CSXUpdate" minOccurs="0"/>
                <xsd:element ref="ns2:IntlLangReviewDate" minOccurs="0"/>
                <xsd:element ref="ns2:IsDeleted" minOccurs="0"/>
                <xsd:element ref="ns2:APDescription" minOccurs="0"/>
                <xsd:element ref="ns2:DirectSourceMarket" minOccurs="0"/>
                <xsd:element ref="ns2:Downloads" minOccurs="0"/>
                <xsd:element ref="ns2:DSATActionTaken" minOccurs="0"/>
                <xsd:element ref="ns2:APEditor" minOccurs="0"/>
                <xsd:element ref="ns2:EditorialStatus" minOccurs="0"/>
                <xsd:element ref="ns2:EditorialTags" minOccurs="0"/>
                <xsd:element ref="ns2:TPExecutable" minOccurs="0"/>
                <xsd:element ref="ns2:FeatureTagsTaxHTField0" minOccurs="0"/>
                <xsd:element ref="ns2:TPFriendlyName" minOccurs="0"/>
                <xsd:element ref="ns2:FriendlyTitle" minOccurs="0"/>
                <xsd:element ref="ns2:PrimaryImageGen" minOccurs="0"/>
                <xsd:element ref="ns2:HandoffToMSDN" minOccurs="0"/>
                <xsd:element ref="ns2:InProjectListLookup" minOccurs="0"/>
                <xsd:element ref="ns2:TPInstallLocation" minOccurs="0"/>
                <xsd:element ref="ns2:InternalTagsTaxHTField0" minOccurs="0"/>
                <xsd:element ref="ns2:IntlLangReview" minOccurs="0"/>
                <xsd:element ref="ns2:IntlLangReviewer" minOccurs="0"/>
                <xsd:element ref="ns2:MarketSpecific" minOccurs="0"/>
                <xsd:element ref="ns2:LastCompleteVersionLookup" minOccurs="0"/>
                <xsd:element ref="ns2:LastHandOff" minOccurs="0"/>
                <xsd:element ref="ns2:LastModifiedDateTime" minOccurs="0"/>
                <xsd:element ref="ns2:LastPreviewErrorLookup" minOccurs="0"/>
                <xsd:element ref="ns2:LastPreviewResultLookup" minOccurs="0"/>
                <xsd:element ref="ns2:LastPreviewAttemptDateLookup" minOccurs="0"/>
                <xsd:element ref="ns2:LastPreviewedByLookup" minOccurs="0"/>
                <xsd:element ref="ns2:LastPreviewTimeLookup" minOccurs="0"/>
                <xsd:element ref="ns2:LastPreviewVersionLookup" minOccurs="0"/>
                <xsd:element ref="ns2:LastPublishErrorLookup" minOccurs="0"/>
                <xsd:element ref="ns2:LastPublishResultLookup" minOccurs="0"/>
                <xsd:element ref="ns2:LastPublishAttemptDateLookup" minOccurs="0"/>
                <xsd:element ref="ns2:LastPublishedByLookup" minOccurs="0"/>
                <xsd:element ref="ns2:LastPublishTimeLookup" minOccurs="0"/>
                <xsd:element ref="ns2:LastPublishVersionLookup" minOccurs="0"/>
                <xsd:element ref="ns2:TPLaunchHelpLinkType" minOccurs="0"/>
                <xsd:element ref="ns2:LegacyData" minOccurs="0"/>
                <xsd:element ref="ns2:TPLaunchHelpLink" minOccurs="0"/>
                <xsd:element ref="ns2:LocComments" minOccurs="0"/>
                <xsd:element ref="ns2:LocLastLocAttemptVersionLookup" minOccurs="0"/>
                <xsd:element ref="ns2:LocLastLocAttemptVersionTypeLookup" minOccurs="0"/>
                <xsd:element ref="ns2:LocManualTestRequired" minOccurs="0"/>
                <xsd:element ref="ns2:LocMarketGroupTiers2" minOccurs="0"/>
                <xsd:element ref="ns2:LocNewPublishedVersionLookup" minOccurs="0"/>
                <xsd:element ref="ns2:LocOverallHandbackStatusLookup" minOccurs="0"/>
                <xsd:element ref="ns2:LocOverallLocStatusLookup" minOccurs="0"/>
                <xsd:element ref="ns2:LocOverallPreviewStatusLookup" minOccurs="0"/>
                <xsd:element ref="ns2:LocOverallPublishStatusLookup" minOccurs="0"/>
                <xsd:element ref="ns2:IntlLocPriority" minOccurs="0"/>
                <xsd:element ref="ns2:LocProcessedForHandoffsLookup" minOccurs="0"/>
                <xsd:element ref="ns2:LocProcessedForMarketsLookup" minOccurs="0"/>
                <xsd:element ref="ns2:LocPublishedDependentAssetsLookup" minOccurs="0"/>
                <xsd:element ref="ns2:LocPublishedLinkedAssetsLookup" minOccurs="0"/>
                <xsd:element ref="ns2:LocRecommendedHandoff" minOccurs="0"/>
                <xsd:element ref="ns2:LocalizationTagsTaxHTField0" minOccurs="0"/>
                <xsd:element ref="ns2:MachineTranslated" minOccurs="0"/>
                <xsd:element ref="ns2:Manager" minOccurs="0"/>
                <xsd:element ref="ns2:Markets" minOccurs="0"/>
                <xsd:element ref="ns2:Milestone" minOccurs="0"/>
                <xsd:element ref="ns2:TPNamespace" minOccurs="0"/>
                <xsd:element ref="ns2:NumericId" minOccurs="0"/>
                <xsd:element ref="ns2:NumOfRatingsLookup" minOccurs="0"/>
                <xsd:element ref="ns2:OOCacheId" minOccurs="0"/>
                <xsd:element ref="ns2:OpenTemplate" minOccurs="0"/>
                <xsd:element ref="ns2:OriginAsset" minOccurs="0"/>
                <xsd:element ref="ns2:OriginalRelease" minOccurs="0"/>
                <xsd:element ref="ns2:OriginalSourceMarket" minOccurs="0"/>
                <xsd:element ref="ns2:OutputCachingOn" minOccurs="0"/>
                <xsd:element ref="ns2:ParentAssetId" minOccurs="0"/>
                <xsd:element ref="ns2:PlannedPubDate" minOccurs="0"/>
                <xsd:element ref="ns2:PolicheckWords" minOccurs="0"/>
                <xsd:element ref="ns2:BusinessGroup" minOccurs="0"/>
                <xsd:element ref="ns2:UAProjectedTotalWords" minOccurs="0"/>
                <xsd:element ref="ns2:Provider" minOccurs="0"/>
                <xsd:element ref="ns2:Providers" minOccurs="0"/>
                <xsd:element ref="ns2:PublishStatusLookup" minOccurs="0"/>
                <xsd:element ref="ns2:PublishTargets" minOccurs="0"/>
                <xsd:element ref="ns2:RecommendationsModifier" minOccurs="0"/>
                <xsd:element ref="ns2:ArtSampleDocs" minOccurs="0"/>
                <xsd:element ref="ns2:ScenarioTagsTaxHTField0" minOccurs="0"/>
                <xsd:element ref="ns2:ShowIn" minOccurs="0"/>
                <xsd:element ref="ns2:SourceTitle" minOccurs="0"/>
                <xsd:element ref="ns2:CSXSubmissionDate" minOccurs="0"/>
                <xsd:element ref="ns2:SubmitterId" minOccurs="0"/>
                <xsd:element ref="ns2:TaxCatchAll" minOccurs="0"/>
                <xsd:element ref="ns2:TaxCatchAllLabel" minOccurs="0"/>
                <xsd:element ref="ns2:TemplateStatus" minOccurs="0"/>
                <xsd:element ref="ns2:TemplateTemplateType" minOccurs="0"/>
                <xsd:element ref="ns2:ThumbnailAssetId" minOccurs="0"/>
                <xsd:element ref="ns2:TimesCloned" minOccurs="0"/>
                <xsd:element ref="ns2:TrustLevel" minOccurs="0"/>
                <xsd:element ref="ns2:UALocComments" minOccurs="0"/>
                <xsd:element ref="ns2:UALocRecommendation" minOccurs="0"/>
                <xsd:element ref="ns2:UANotes" minOccurs="0"/>
                <xsd:element ref="ns2:TPAppVersion" minOccurs="0"/>
                <xsd:element ref="ns2:VoteCount"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873beb7-5857-4685-be1f-d57550cc96cc" elementFormDefault="qualified">
    <xsd:import namespace="http://schemas.microsoft.com/office/2006/documentManagement/types"/>
    <xsd:import namespace="http://schemas.microsoft.com/office/infopath/2007/PartnerControls"/>
    <xsd:element name="AcquiredFrom" ma:index="1" nillable="true" ma:displayName="Acquired From" ma:default="Internal MS" ma:internalName="AcquiredFrom" ma:readOnly="false">
      <xsd:simpleType>
        <xsd:restriction base="dms:Choice">
          <xsd:enumeration value="Internal MS"/>
          <xsd:enumeration value="Community"/>
          <xsd:enumeration value="MVP"/>
          <xsd:enumeration value="Publisher"/>
          <xsd:enumeration value="Partner"/>
          <xsd:enumeration value="None"/>
        </xsd:restriction>
      </xsd:simpleType>
    </xsd:element>
    <xsd:element name="UACurrentWords" ma:index="2" nillable="true" ma:displayName="Actual Word Count" ma:default="" ma:internalName="UACurrentWords" ma:readOnly="false">
      <xsd:simpleType>
        <xsd:restriction base="dms:Unknown"/>
      </xsd:simpleType>
    </xsd:element>
    <xsd:element name="TPApplication" ma:index="3" nillable="true" ma:displayName="Application to Open Template With" ma:default="" ma:internalName="TPApplication">
      <xsd:simpleType>
        <xsd:restriction base="dms:Text"/>
      </xsd:simpleType>
    </xsd:element>
    <xsd:element name="ApprovalLog" ma:index="4" nillable="true" ma:displayName="Approval Log" ma:default="" ma:hidden="true" ma:internalName="ApprovalLog" ma:readOnly="false">
      <xsd:simpleType>
        <xsd:restriction base="dms:Note"/>
      </xsd:simpleType>
    </xsd:element>
    <xsd:element name="ApprovalStatus" ma:index="5" nillable="true" ma:displayName="Approval Status" ma:default="InProgress" ma:internalName="ApprovalStatus" ma:readOnly="false">
      <xsd:simpleType>
        <xsd:restriction base="dms:Choice">
          <xsd:enumeration value="InProgress"/>
          <xsd:enumeration value="Rejected"/>
          <xsd:enumeration value="Questionable"/>
          <xsd:enumeration value="ApprovedAutomatic"/>
          <xsd:enumeration value="ApprovedManual"/>
          <xsd:enumeration value="On Hold"/>
          <xsd:enumeration value="Needs Review"/>
          <xsd:enumeration value="A Violation"/>
          <xsd:enumeration value="Unpublished Violation"/>
        </xsd:restriction>
      </xsd:simpleType>
    </xsd:element>
    <xsd:element name="AssetStart" ma:index="6" nillable="true" ma:displayName="Asset Begin Date" ma:default="[Today]" ma:internalName="AssetStart" ma:readOnly="false">
      <xsd:simpleType>
        <xsd:restriction base="dms:DateTime"/>
      </xsd:simpleType>
    </xsd:element>
    <xsd:element name="AssetExpire" ma:index="7" nillable="true" ma:displayName="Asset End Date" ma:default="2029-01-01T08:00:00Z" ma:format="DateTime" ma:internalName="AssetExpire" ma:readOnly="false">
      <xsd:simpleType>
        <xsd:restriction base="dms:DateTime"/>
      </xsd:simpleType>
    </xsd:element>
    <xsd:element name="AssetId" ma:index="8" nillable="true" ma:displayName="Asset ID" ma:default="" ma:indexed="true" ma:internalName="AssetId" ma:readOnly="false">
      <xsd:simpleType>
        <xsd:restriction base="dms:Text">
          <xsd:maxLength value="255"/>
        </xsd:restriction>
      </xsd:simpleType>
    </xsd:element>
    <xsd:element name="IsSearchable" ma:index="9" nillable="true" ma:displayName="Asset Searchable?" ma:default="true" ma:internalName="IsSearchable" ma:readOnly="false">
      <xsd:simpleType>
        <xsd:restriction base="dms:Boolean"/>
      </xsd:simpleType>
    </xsd:element>
    <xsd:element name="AssetType" ma:index="10" nillable="true" ma:displayName="Asset Type" ma:default="" ma:internalName="AssetType" ma:readOnly="false">
      <xsd:simpleType>
        <xsd:restriction base="dms:Unknown"/>
      </xsd:simpleType>
    </xsd:element>
    <xsd:element name="APAuthor" ma:index="11" nillable="true" ma:displayName="Author" ma:default="" ma:list="UserInfo" ma:internalName="APAuth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verageRating" ma:index="12" nillable="true" ma:displayName="Average Rating" ma:internalName="AverageRating" ma:readOnly="false">
      <xsd:simpleType>
        <xsd:restriction base="dms:Text"/>
      </xsd:simpleType>
    </xsd:element>
    <xsd:element name="BlockPublish" ma:index="13" nillable="true" ma:displayName="Block from Publishing?" ma:default="" ma:internalName="BlockPublish" ma:readOnly="false">
      <xsd:simpleType>
        <xsd:restriction base="dms:Boolean"/>
      </xsd:simpleType>
    </xsd:element>
    <xsd:element name="BugNumber" ma:index="14" nillable="true" ma:displayName="Bug Number" ma:default="" ma:internalName="BugNumber" ma:readOnly="false">
      <xsd:simpleType>
        <xsd:restriction base="dms:Text"/>
      </xsd:simpleType>
    </xsd:element>
    <xsd:element name="CampaignTagsTaxHTField0" ma:index="16" nillable="true" ma:taxonomy="true" ma:internalName="CampaignTagsTaxHTField0" ma:taxonomyFieldName="CampaignTags" ma:displayName="Campaigns" ma:readOnly="false" ma:default="" ma:fieldId="{1df42cc3-2301-4f11-a52a-6ead923c29ed}" ma:taxonomyMulti="true" ma:sspId="8f79753a-75d3-41f5-8ca3-40b843941b4f" ma:termSetId="ca0e50d4-faa1-44ce-961e-bb1441c60e66" ma:anchorId="00000000-0000-0000-0000-000000000000" ma:open="false" ma:isKeyword="false">
      <xsd:complexType>
        <xsd:sequence>
          <xsd:element ref="pc:Terms" minOccurs="0" maxOccurs="1"/>
        </xsd:sequence>
      </xsd:complexType>
    </xsd:element>
    <xsd:element name="TPClientViewer" ma:index="17" nillable="true" ma:displayName="Client Viewer" ma:default="" ma:internalName="TPClientViewer">
      <xsd:simpleType>
        <xsd:restriction base="dms:Text"/>
      </xsd:simpleType>
    </xsd:element>
    <xsd:element name="ClipArtFilename" ma:index="18" nillable="true" ma:displayName="Clip Art Name" ma:default="" ma:internalName="ClipArtFilename" ma:readOnly="false">
      <xsd:simpleType>
        <xsd:restriction base="dms:Text"/>
      </xsd:simpleType>
    </xsd:element>
    <xsd:element name="TPCommandLine" ma:index="19" nillable="true" ma:displayName="Command Line" ma:default="" ma:internalName="TPCommandLine">
      <xsd:simpleType>
        <xsd:restriction base="dms:Text"/>
      </xsd:simpleType>
    </xsd:element>
    <xsd:element name="TPComponent" ma:index="20" nillable="true" ma:displayName="Component" ma:default="" ma:internalName="TPComponent">
      <xsd:simpleType>
        <xsd:restriction base="dms:Text"/>
      </xsd:simpleType>
    </xsd:element>
    <xsd:element name="ContentItem" ma:index="21" nillable="true" ma:displayName="Content Item" ma:default="" ma:hidden="true" ma:internalName="ContentItem" ma:readOnly="false">
      <xsd:simpleType>
        <xsd:restriction base="dms:Unknown"/>
      </xsd:simpleType>
    </xsd:element>
    <xsd:element name="CrawlForDependencies" ma:index="23" nillable="true" ma:displayName="Crawl for Dependencies?" ma:default="true" ma:internalName="CrawlForDependencies" ma:readOnly="false">
      <xsd:simpleType>
        <xsd:restriction base="dms:Boolean"/>
      </xsd:simpleType>
    </xsd:element>
    <xsd:element name="CSXHash" ma:index="26" nillable="true" ma:displayName="CSX Hash" ma:default="" ma:indexed="true" ma:internalName="CSXHash" ma:readOnly="false">
      <xsd:simpleType>
        <xsd:restriction base="dms:Text"/>
      </xsd:simpleType>
    </xsd:element>
    <xsd:element name="CSXSubmissionMarket" ma:index="27" nillable="true" ma:displayName="CSX Submission Market" ma:default="" ma:list="{2FBD1B11-2ACE-4FDC-B5A3-635D4ADF6F1B}" ma:internalName="CSXSubmissionMarket" ma:readOnly="false" ma:showField="MarketName" ma:web="4873beb7-5857-4685-be1f-d57550cc96cc">
      <xsd:simpleType>
        <xsd:restriction base="dms:Lookup"/>
      </xsd:simpleType>
    </xsd:element>
    <xsd:element name="CSXUpdate" ma:index="28" nillable="true" ma:displayName="CSX Updated?" ma:default="false" ma:internalName="CSXUpdate" ma:readOnly="false">
      <xsd:simpleType>
        <xsd:restriction base="dms:Boolean"/>
      </xsd:simpleType>
    </xsd:element>
    <xsd:element name="IntlLangReviewDate" ma:index="29" nillable="true" ma:displayName="Date to Complete Intl QA" ma:default="" ma:internalName="IntlLangReviewDate" ma:readOnly="false">
      <xsd:simpleType>
        <xsd:restriction base="dms:DateTime"/>
      </xsd:simpleType>
    </xsd:element>
    <xsd:element name="IsDeleted" ma:index="30" nillable="true" ma:displayName="Deleted?" ma:default="" ma:internalName="IsDeleted" ma:readOnly="false">
      <xsd:simpleType>
        <xsd:restriction base="dms:Boolean"/>
      </xsd:simpleType>
    </xsd:element>
    <xsd:element name="APDescription" ma:index="31" nillable="true" ma:displayName="Description" ma:default="" ma:internalName="APDescription" ma:readOnly="false">
      <xsd:simpleType>
        <xsd:restriction base="dms:Note"/>
      </xsd:simpleType>
    </xsd:element>
    <xsd:element name="DirectSourceMarket" ma:index="32" nillable="true" ma:displayName="Direct Source Market Group" ma:default="" ma:internalName="DirectSourceMarket" ma:readOnly="false">
      <xsd:simpleType>
        <xsd:restriction base="dms:Text"/>
      </xsd:simpleType>
    </xsd:element>
    <xsd:element name="Downloads" ma:index="33" nillable="true" ma:displayName="Downloads" ma:default="0" ma:hidden="true" ma:internalName="Downloads" ma:readOnly="false">
      <xsd:simpleType>
        <xsd:restriction base="dms:Unknown"/>
      </xsd:simpleType>
    </xsd:element>
    <xsd:element name="DSATActionTaken" ma:index="34" nillable="true" ma:displayName="DSAT Action Taken" ma:default="" ma:internalName="DSATActionTaken" ma:readOnly="false">
      <xsd:simpleType>
        <xsd:restriction base="dms:Choice">
          <xsd:enumeration value="Best Bets"/>
          <xsd:enumeration value="Expire"/>
          <xsd:enumeration value="Hide"/>
          <xsd:enumeration value="None"/>
        </xsd:restriction>
      </xsd:simpleType>
    </xsd:element>
    <xsd:element name="APEditor" ma:index="35" nillable="true" ma:displayName="Editor" ma:default="" ma:list="UserInfo" ma:internalName="APEditor" ma:readOnly="fals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ditorialStatus" ma:index="36" nillable="true" ma:displayName="Editorial Status" ma:default="" ma:internalName="EditorialStatus" ma:readOnly="false">
      <xsd:simpleType>
        <xsd:restriction base="dms:Unknown"/>
      </xsd:simpleType>
    </xsd:element>
    <xsd:element name="EditorialTags" ma:index="37" nillable="true" ma:displayName="Editorial Tags" ma:default="" ma:internalName="EditorialTags">
      <xsd:simpleType>
        <xsd:restriction base="dms:Unknown"/>
      </xsd:simpleType>
    </xsd:element>
    <xsd:element name="TPExecutable" ma:index="38" nillable="true" ma:displayName="Executable" ma:default="" ma:internalName="TPExecutable">
      <xsd:simpleType>
        <xsd:restriction base="dms:Text"/>
      </xsd:simpleType>
    </xsd:element>
    <xsd:element name="FeatureTagsTaxHTField0" ma:index="40" nillable="true" ma:taxonomy="true" ma:internalName="FeatureTagsTaxHTField0" ma:taxonomyFieldName="FeatureTags" ma:displayName="Features" ma:readOnly="false" ma:default="" ma:fieldId="{7fc0d542-15c6-4882-a8e3-13bca44403fb}" ma:taxonomyMulti="true" ma:sspId="8f79753a-75d3-41f5-8ca3-40b843941b4f" ma:termSetId="f1ab6845-967d-4854-a0ba-4ec07f0f8113" ma:anchorId="00000000-0000-0000-0000-000000000000" ma:open="false" ma:isKeyword="false">
      <xsd:complexType>
        <xsd:sequence>
          <xsd:element ref="pc:Terms" minOccurs="0" maxOccurs="1"/>
        </xsd:sequence>
      </xsd:complexType>
    </xsd:element>
    <xsd:element name="TPFriendlyName" ma:index="41" nillable="true" ma:displayName="Friendly Name" ma:default="" ma:internalName="TPFriendlyName">
      <xsd:simpleType>
        <xsd:restriction base="dms:Text"/>
      </xsd:simpleType>
    </xsd:element>
    <xsd:element name="FriendlyTitle" ma:index="42" nillable="true" ma:displayName="Friendly Title" ma:default="" ma:description="Shorter title to be used when displaying search results" ma:internalName="FriendlyTitle" ma:readOnly="false">
      <xsd:simpleType>
        <xsd:restriction base="dms:Text"/>
      </xsd:simpleType>
    </xsd:element>
    <xsd:element name="PrimaryImageGen" ma:index="43" nillable="true" ma:displayName="Generate Images?" ma:default="true" ma:internalName="PrimaryImageGen">
      <xsd:simpleType>
        <xsd:restriction base="dms:Boolean"/>
      </xsd:simpleType>
    </xsd:element>
    <xsd:element name="HandoffToMSDN" ma:index="44" nillable="true" ma:displayName="Handoff To MSDN Date" ma:default="" ma:internalName="HandoffToMSDN" ma:readOnly="false">
      <xsd:simpleType>
        <xsd:restriction base="dms:DateTime"/>
      </xsd:simpleType>
    </xsd:element>
    <xsd:element name="InProjectListLookup" ma:index="45" nillable="true" ma:displayName="InProjectListLookup" ma:list="{9E343742-310B-4684-A24C-1D137CB4B230}" ma:internalName="InProjectListLookup" ma:readOnly="true" ma:showField="InProjectLis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InstallLocation" ma:index="46" nillable="true" ma:displayName="Install Location" ma:default="" ma:internalName="TPInstallLocation">
      <xsd:simpleType>
        <xsd:restriction base="dms:Text"/>
      </xsd:simpleType>
    </xsd:element>
    <xsd:element name="InternalTagsTaxHTField0" ma:index="48" nillable="true" ma:taxonomy="true" ma:internalName="InternalTagsTaxHTField0" ma:taxonomyFieldName="InternalTags" ma:displayName="Internal Tags" ma:readOnly="false" ma:default="" ma:fieldId="{1490b8a4-2706-41ec-b5e3-73176dccf34e}" ma:taxonomyMulti="true" ma:sspId="8f79753a-75d3-41f5-8ca3-40b843941b4f" ma:termSetId="82b6639e-f7fc-4c18-ad2d-003a6e707765" ma:anchorId="00000000-0000-0000-0000-000000000000" ma:open="false" ma:isKeyword="false">
      <xsd:complexType>
        <xsd:sequence>
          <xsd:element ref="pc:Terms" minOccurs="0" maxOccurs="1"/>
        </xsd:sequence>
      </xsd:complexType>
    </xsd:element>
    <xsd:element name="IntlLangReview" ma:index="49" nillable="true" ma:displayName="Intl Lang QA Review Required?" ma:default="" ma:internalName="IntlLangReview" ma:readOnly="false">
      <xsd:simpleType>
        <xsd:restriction base="dms:Boolean"/>
      </xsd:simpleType>
    </xsd:element>
    <xsd:element name="IntlLangReviewer" ma:index="50" nillable="true" ma:displayName="Intl Lang QA Reviewer" ma:default="" ma:internalName="IntlLangReviewer" ma:readOnly="false">
      <xsd:simpleType>
        <xsd:restriction base="dms:Text"/>
      </xsd:simpleType>
    </xsd:element>
    <xsd:element name="MarketSpecific" ma:index="51" nillable="true" ma:displayName="Is Market Specific?" ma:default="" ma:internalName="MarketSpecific" ma:readOnly="false">
      <xsd:simpleType>
        <xsd:restriction base="dms:Boolean"/>
      </xsd:simpleType>
    </xsd:element>
    <xsd:element name="LastCompleteVersionLookup" ma:index="52" nillable="true" ma:displayName="Last Complete Version Lookup" ma:default="" ma:list="{9E343742-310B-4684-A24C-1D137CB4B230}" ma:internalName="LastCompleteVersionLookup" ma:readOnly="true" ma:showField="LastComplete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HandOff" ma:index="53" nillable="true" ma:displayName="Last Hand-off" ma:default="" ma:internalName="LastHandOff" ma:readOnly="false">
      <xsd:simpleType>
        <xsd:restriction base="dms:DateTime"/>
      </xsd:simpleType>
    </xsd:element>
    <xsd:element name="LastModifiedDateTime" ma:index="54" nillable="true" ma:displayName="Last Modified Date" ma:default="" ma:internalName="LastModifiedDateTime" ma:readOnly="false">
      <xsd:simpleType>
        <xsd:restriction base="dms:DateTime"/>
      </xsd:simpleType>
    </xsd:element>
    <xsd:element name="LastPreviewErrorLookup" ma:index="55" nillable="true" ma:displayName="Last Preview Attempt Error" ma:default="" ma:list="{9E343742-310B-4684-A24C-1D137CB4B230}" ma:internalName="LastPreviewErrorLookup" ma:readOnly="true" ma:showField="LastPreview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ResultLookup" ma:index="56" nillable="true" ma:displayName="Last Preview Attempt Result" ma:default="" ma:list="{9E343742-310B-4684-A24C-1D137CB4B230}" ma:internalName="LastPreviewResultLookup" ma:readOnly="true" ma:showField="LastPreview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AttemptDateLookup" ma:index="57" nillable="true" ma:displayName="Last Preview Attempted On" ma:default="" ma:list="{9E343742-310B-4684-A24C-1D137CB4B230}" ma:internalName="LastPreviewAttemptDateLookup" ma:readOnly="true" ma:showField="LastPreview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edByLookup" ma:index="58" nillable="true" ma:displayName="Last Previewed By" ma:default="" ma:list="{9E343742-310B-4684-A24C-1D137CB4B230}" ma:internalName="LastPreviewedByLookup" ma:readOnly="true" ma:showField="LastPreview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TimeLookup" ma:index="59" nillable="true" ma:displayName="Last Previewed Date" ma:default="" ma:list="{9E343742-310B-4684-A24C-1D137CB4B230}" ma:internalName="LastPreviewTimeLookup" ma:readOnly="true" ma:showField="LastPreview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reviewVersionLookup" ma:index="60" nillable="true" ma:displayName="Last Previewed Version" ma:default="" ma:list="{9E343742-310B-4684-A24C-1D137CB4B230}" ma:internalName="LastPreviewVersionLookup" ma:readOnly="true" ma:showField="LastPreview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rrorLookup" ma:index="61" nillable="true" ma:displayName="Last Publish Attempt Error" ma:default="" ma:list="{9E343742-310B-4684-A24C-1D137CB4B230}" ma:internalName="LastPublishErrorLookup" ma:readOnly="true" ma:showField="LastPublishError"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ResultLookup" ma:index="62" nillable="true" ma:displayName="Last Publish Attempt Result" ma:default="" ma:list="{9E343742-310B-4684-A24C-1D137CB4B230}" ma:internalName="LastPublishResultLookup" ma:readOnly="true" ma:showField="LastPublishResult"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AttemptDateLookup" ma:index="63" nillable="true" ma:displayName="Last Publish Attempted On" ma:default="" ma:list="{9E343742-310B-4684-A24C-1D137CB4B230}" ma:internalName="LastPublishAttemptDateLookup" ma:readOnly="true" ma:showField="LastPublishAttemptDat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edByLookup" ma:index="64" nillable="true" ma:displayName="Last Published By" ma:default="" ma:list="{9E343742-310B-4684-A24C-1D137CB4B230}" ma:internalName="LastPublishedByLookup" ma:readOnly="true" ma:showField="LastPublishedBy"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TimeLookup" ma:index="65" nillable="true" ma:displayName="Last Published Date" ma:default="" ma:list="{9E343742-310B-4684-A24C-1D137CB4B230}" ma:internalName="LastPublishTimeLookup" ma:readOnly="true" ma:showField="LastPublishTi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LastPublishVersionLookup" ma:index="66" nillable="true" ma:displayName="Last Published Version" ma:default="" ma:list="{9E343742-310B-4684-A24C-1D137CB4B230}" ma:internalName="LastPublishVersionLookup" ma:readOnly="true" ma:showField="LastPublishVersion"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PLaunchHelpLinkType" ma:index="67" nillable="true" ma:displayName="Launch Help Link Type" ma:default="Template" ma:internalName="TPLaunchHelpLinkType">
      <xsd:simpleType>
        <xsd:restriction base="dms:Choice">
          <xsd:enumeration value="Template"/>
          <xsd:enumeration value="Training"/>
          <xsd:enumeration value="URL"/>
          <xsd:enumeration value="None"/>
        </xsd:restriction>
      </xsd:simpleType>
    </xsd:element>
    <xsd:element name="LegacyData" ma:index="68" nillable="true" ma:displayName="Legacy Data" ma:default="" ma:internalName="LegacyData" ma:readOnly="false">
      <xsd:simpleType>
        <xsd:restriction base="dms:Note"/>
      </xsd:simpleType>
    </xsd:element>
    <xsd:element name="TPLaunchHelpLink" ma:index="69" nillable="true" ma:displayName="Link to Launch Help Topic" ma:default="" ma:internalName="TPLaunchHelpLink">
      <xsd:simpleType>
        <xsd:restriction base="dms:Text"/>
      </xsd:simpleType>
    </xsd:element>
    <xsd:element name="LocComments" ma:index="70" nillable="true" ma:displayName="Loc Approval Comments" ma:default="" ma:internalName="LocComments" ma:readOnly="false">
      <xsd:simpleType>
        <xsd:restriction base="dms:Note"/>
      </xsd:simpleType>
    </xsd:element>
    <xsd:element name="LocLastLocAttemptVersionLookup" ma:index="71" nillable="true" ma:displayName="Loc Last Loc Attempt Version" ma:default="" ma:list="{7DD1DCEC-E449-43D3-891F-7DC62F62AD21}" ma:internalName="LocLastLocAttemptVersionLookup" ma:readOnly="false" ma:showField="LastLocAttemptVersion" ma:web="4873beb7-5857-4685-be1f-d57550cc96cc">
      <xsd:simpleType>
        <xsd:restriction base="dms:Lookup"/>
      </xsd:simpleType>
    </xsd:element>
    <xsd:element name="LocLastLocAttemptVersionTypeLookup" ma:index="72" nillable="true" ma:displayName="Loc Last Loc Attempt Version Type" ma:default="" ma:list="{7DD1DCEC-E449-43D3-891F-7DC62F62AD21}" ma:internalName="LocLastLocAttemptVersionTypeLookup" ma:readOnly="true" ma:showField="LastLocAttemptVersionType" ma:web="4873beb7-5857-4685-be1f-d57550cc96cc">
      <xsd:simpleType>
        <xsd:restriction base="dms:Lookup"/>
      </xsd:simpleType>
    </xsd:element>
    <xsd:element name="LocManualTestRequired" ma:index="73" nillable="true" ma:displayName="Loc Manual Test Required" ma:default="" ma:internalName="LocManualTestRequired" ma:readOnly="false">
      <xsd:simpleType>
        <xsd:restriction base="dms:Boolean"/>
      </xsd:simpleType>
    </xsd:element>
    <xsd:element name="LocMarketGroupTiers2" ma:index="74" nillable="true" ma:displayName="Loc Market Group Tiers" ma:internalName="LocMarketGroupTiers2" ma:readOnly="false">
      <xsd:simpleType>
        <xsd:restriction base="dms:Unknown"/>
      </xsd:simpleType>
    </xsd:element>
    <xsd:element name="LocNewPublishedVersionLookup" ma:index="75" nillable="true" ma:displayName="Loc New Published Version Lookup" ma:default="" ma:list="{7DD1DCEC-E449-43D3-891F-7DC62F62AD21}" ma:internalName="LocNewPublishedVersionLookup" ma:readOnly="true" ma:showField="NewPublishedVersion" ma:web="4873beb7-5857-4685-be1f-d57550cc96cc">
      <xsd:simpleType>
        <xsd:restriction base="dms:Lookup"/>
      </xsd:simpleType>
    </xsd:element>
    <xsd:element name="LocOverallHandbackStatusLookup" ma:index="76" nillable="true" ma:displayName="Loc Overall Handback Status" ma:default="" ma:list="{7DD1DCEC-E449-43D3-891F-7DC62F62AD21}" ma:internalName="LocOverallHandbackStatusLookup" ma:readOnly="true" ma:showField="OverallHandbackStatus" ma:web="4873beb7-5857-4685-be1f-d57550cc96cc">
      <xsd:simpleType>
        <xsd:restriction base="dms:Lookup"/>
      </xsd:simpleType>
    </xsd:element>
    <xsd:element name="LocOverallLocStatusLookup" ma:index="77" nillable="true" ma:displayName="Loc Overall Localize Status" ma:default="" ma:list="{7DD1DCEC-E449-43D3-891F-7DC62F62AD21}" ma:internalName="LocOverallLocStatusLookup" ma:readOnly="true" ma:showField="OverallLocStatus" ma:web="4873beb7-5857-4685-be1f-d57550cc96cc">
      <xsd:simpleType>
        <xsd:restriction base="dms:Lookup"/>
      </xsd:simpleType>
    </xsd:element>
    <xsd:element name="LocOverallPreviewStatusLookup" ma:index="78" nillable="true" ma:displayName="Loc Overall Preview Status" ma:default="" ma:list="{7DD1DCEC-E449-43D3-891F-7DC62F62AD21}" ma:internalName="LocOverallPreviewStatusLookup" ma:readOnly="true" ma:showField="OverallPreviewStatus" ma:web="4873beb7-5857-4685-be1f-d57550cc96cc">
      <xsd:simpleType>
        <xsd:restriction base="dms:Lookup"/>
      </xsd:simpleType>
    </xsd:element>
    <xsd:element name="LocOverallPublishStatusLookup" ma:index="79" nillable="true" ma:displayName="Loc Overall Publish Status" ma:default="" ma:list="{7DD1DCEC-E449-43D3-891F-7DC62F62AD21}" ma:internalName="LocOverallPublishStatusLookup" ma:readOnly="true" ma:showField="OverallPublishStatus" ma:web="4873beb7-5857-4685-be1f-d57550cc96cc">
      <xsd:simpleType>
        <xsd:restriction base="dms:Lookup"/>
      </xsd:simpleType>
    </xsd:element>
    <xsd:element name="IntlLocPriority" ma:index="80" nillable="true" ma:displayName="Loc Priority" ma:default="" ma:internalName="IntlLocPriority" ma:readOnly="false">
      <xsd:simpleType>
        <xsd:restriction base="dms:Unknown"/>
      </xsd:simpleType>
    </xsd:element>
    <xsd:element name="LocProcessedForHandoffsLookup" ma:index="81" nillable="true" ma:displayName="Loc Processed For Handoffs" ma:default="" ma:list="{7DD1DCEC-E449-43D3-891F-7DC62F62AD21}" ma:internalName="LocProcessedForHandoffsLookup" ma:readOnly="true" ma:showField="ProcessedForHandoffs" ma:web="4873beb7-5857-4685-be1f-d57550cc96cc">
      <xsd:simpleType>
        <xsd:restriction base="dms:Lookup"/>
      </xsd:simpleType>
    </xsd:element>
    <xsd:element name="LocProcessedForMarketsLookup" ma:index="82" nillable="true" ma:displayName="Loc Processed For Markets" ma:default="" ma:list="{7DD1DCEC-E449-43D3-891F-7DC62F62AD21}" ma:internalName="LocProcessedForMarketsLookup" ma:readOnly="true" ma:showField="ProcessedForMarkets" ma:web="4873beb7-5857-4685-be1f-d57550cc96cc">
      <xsd:simpleType>
        <xsd:restriction base="dms:Lookup"/>
      </xsd:simpleType>
    </xsd:element>
    <xsd:element name="LocPublishedDependentAssetsLookup" ma:index="83" nillable="true" ma:displayName="Loc Published Dependent Assets" ma:default="" ma:list="{7DD1DCEC-E449-43D3-891F-7DC62F62AD21}" ma:internalName="LocPublishedDependentAssetsLookup" ma:readOnly="true" ma:showField="PublishedDependentAssets" ma:web="4873beb7-5857-4685-be1f-d57550cc96cc">
      <xsd:simpleType>
        <xsd:restriction base="dms:Lookup"/>
      </xsd:simpleType>
    </xsd:element>
    <xsd:element name="LocPublishedLinkedAssetsLookup" ma:index="84" nillable="true" ma:displayName="Loc Published Linked Assets" ma:default="" ma:list="{7DD1DCEC-E449-43D3-891F-7DC62F62AD21}" ma:internalName="LocPublishedLinkedAssetsLookup" ma:readOnly="true" ma:showField="PublishedLinkedAssets" ma:web="4873beb7-5857-4685-be1f-d57550cc96cc">
      <xsd:simpleType>
        <xsd:restriction base="dms:Lookup"/>
      </xsd:simpleType>
    </xsd:element>
    <xsd:element name="LocRecommendedHandoff" ma:index="85" nillable="true" ma:displayName="Loc Recommended Handoff" ma:default="" ma:indexed="true" ma:internalName="LocRecommendedHandoff" ma:readOnly="false">
      <xsd:simpleType>
        <xsd:restriction base="dms:Text"/>
      </xsd:simpleType>
    </xsd:element>
    <xsd:element name="LocalizationTagsTaxHTField0" ma:index="87" nillable="true" ma:taxonomy="true" ma:internalName="LocalizationTagsTaxHTField0" ma:taxonomyFieldName="LocalizationTags" ma:displayName="Localization Tags" ma:readOnly="false" ma:default="" ma:fieldId="{00f02cb3-2c7c-424a-9c61-10e9b6878429}" ma:taxonomyMulti="true" ma:sspId="8f79753a-75d3-41f5-8ca3-40b843941b4f" ma:termSetId="5b7703a5-8e8b-4b58-8b31-1cea35331da3" ma:anchorId="00000000-0000-0000-0000-000000000000" ma:open="false" ma:isKeyword="false">
      <xsd:complexType>
        <xsd:sequence>
          <xsd:element ref="pc:Terms" minOccurs="0" maxOccurs="1"/>
        </xsd:sequence>
      </xsd:complexType>
    </xsd:element>
    <xsd:element name="MachineTranslated" ma:index="88" nillable="true" ma:displayName="Machine Translated" ma:default="" ma:internalName="MachineTranslated" ma:readOnly="false">
      <xsd:simpleType>
        <xsd:restriction base="dms:Boolean"/>
      </xsd:simpleType>
    </xsd:element>
    <xsd:element name="Manager" ma:index="89" nillable="true" ma:displayName="Manager" ma:hidden="true" ma:internalName="Manager" ma:readOnly="false">
      <xsd:simpleType>
        <xsd:restriction base="dms:Text"/>
      </xsd:simpleType>
    </xsd:element>
    <xsd:element name="Markets" ma:index="90" nillable="true" ma:displayName="Markets" ma:default="" ma:description="Leave blank to show in all markets" ma:list="{2FBD1B11-2ACE-4FDC-B5A3-635D4ADF6F1B}" ma:internalName="Markets" ma:readOnly="false" ma:showField="MarketName"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Milestone" ma:index="91" nillable="true" ma:displayName="Milestone" ma:default="" ma:internalName="Milestone" ma:readOnly="false">
      <xsd:simpleType>
        <xsd:restriction base="dms:Unknown"/>
      </xsd:simpleType>
    </xsd:element>
    <xsd:element name="TPNamespace" ma:index="94" nillable="true" ma:displayName="Namespace" ma:default="" ma:internalName="TPNamespace">
      <xsd:simpleType>
        <xsd:restriction base="dms:Text"/>
      </xsd:simpleType>
    </xsd:element>
    <xsd:element name="NumericId" ma:index="95" nillable="true" ma:displayName="Numeric ID" ma:default="" ma:indexed="true" ma:internalName="NumericId" ma:readOnly="false">
      <xsd:simpleType>
        <xsd:restriction base="dms:Number"/>
      </xsd:simpleType>
    </xsd:element>
    <xsd:element name="NumOfRatingsLookup" ma:index="96" nillable="true" ma:displayName="NumOfRatings" ma:default="" ma:list="{9E343742-310B-4684-A24C-1D137CB4B230}" ma:internalName="NumOfRatingsLookup" ma:readOnly="true" ma:showField="NumOfRating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OOCacheId" ma:index="97" nillable="true" ma:displayName="OOCacheId" ma:internalName="OOCacheId" ma:readOnly="false">
      <xsd:simpleType>
        <xsd:restriction base="dms:Text"/>
      </xsd:simpleType>
    </xsd:element>
    <xsd:element name="OpenTemplate" ma:index="98" nillable="true" ma:displayName="Open Template" ma:default="true" ma:internalName="OpenTemplate">
      <xsd:simpleType>
        <xsd:restriction base="dms:Boolean"/>
      </xsd:simpleType>
    </xsd:element>
    <xsd:element name="OriginAsset" ma:index="99" nillable="true" ma:displayName="Origin Asset" ma:default="" ma:internalName="OriginAsset" ma:readOnly="false">
      <xsd:simpleType>
        <xsd:restriction base="dms:Text"/>
      </xsd:simpleType>
    </xsd:element>
    <xsd:element name="OriginalRelease" ma:index="100" nillable="true" ma:displayName="Original Release" ma:default="15" ma:internalName="OriginalRelease" ma:readOnly="false">
      <xsd:simpleType>
        <xsd:restriction base="dms:Choice">
          <xsd:enumeration value="14"/>
          <xsd:enumeration value="15"/>
          <xsd:enumeration value="16"/>
        </xsd:restriction>
      </xsd:simpleType>
    </xsd:element>
    <xsd:element name="OriginalSourceMarket" ma:index="101" nillable="true" ma:displayName="Original Source Market Group" ma:default="" ma:internalName="OriginalSourceMarket" ma:readOnly="false">
      <xsd:simpleType>
        <xsd:restriction base="dms:Text"/>
      </xsd:simpleType>
    </xsd:element>
    <xsd:element name="OutputCachingOn" ma:index="102" nillable="true" ma:displayName="Output Caching" ma:default="true" ma:hidden="true" ma:internalName="OutputCachingOn" ma:readOnly="false">
      <xsd:simpleType>
        <xsd:restriction base="dms:Boolean"/>
      </xsd:simpleType>
    </xsd:element>
    <xsd:element name="ParentAssetId" ma:index="103" nillable="true" ma:displayName="Parent Asset Id" ma:default="" ma:internalName="ParentAssetId" ma:readOnly="false">
      <xsd:simpleType>
        <xsd:restriction base="dms:Text"/>
      </xsd:simpleType>
    </xsd:element>
    <xsd:element name="PlannedPubDate" ma:index="104" nillable="true" ma:displayName="Planned Publish Date" ma:default="" ma:indexed="true" ma:internalName="PlannedPubDate" ma:readOnly="false">
      <xsd:simpleType>
        <xsd:restriction base="dms:DateTime"/>
      </xsd:simpleType>
    </xsd:element>
    <xsd:element name="PolicheckWords" ma:index="105" nillable="true" ma:displayName="Policheck Words" ma:default="" ma:internalName="PolicheckWords" ma:readOnly="false">
      <xsd:simpleType>
        <xsd:restriction base="dms:Text"/>
      </xsd:simpleType>
    </xsd:element>
    <xsd:element name="BusinessGroup" ma:index="106" nillable="true" ma:displayName="Product Division Owner" ma:default="" ma:internalName="BusinessGroup" ma:readOnly="false">
      <xsd:simpleType>
        <xsd:restriction base="dms:Unknown"/>
      </xsd:simpleType>
    </xsd:element>
    <xsd:element name="UAProjectedTotalWords" ma:index="107" nillable="true" ma:displayName="Projected Word Count" ma:default="" ma:internalName="UAProjectedTotalWords" ma:readOnly="false">
      <xsd:simpleType>
        <xsd:restriction base="dms:Unknown"/>
      </xsd:simpleType>
    </xsd:element>
    <xsd:element name="Provider" ma:index="108" nillable="true" ma:displayName="Provider" ma:default="" ma:internalName="Provider" ma:readOnly="false">
      <xsd:simpleType>
        <xsd:restriction base="dms:Unknown"/>
      </xsd:simpleType>
    </xsd:element>
    <xsd:element name="Providers" ma:index="109" nillable="true" ma:displayName="Providers" ma:default="" ma:internalName="Providers">
      <xsd:simpleType>
        <xsd:restriction base="dms:Unknown"/>
      </xsd:simpleType>
    </xsd:element>
    <xsd:element name="PublishStatusLookup" ma:index="110" nillable="true" ma:displayName="Publish Status" ma:default="" ma:list="{9E343742-310B-4684-A24C-1D137CB4B230}" ma:internalName="PublishStatusLookup" ma:readOnly="false" ma:showField="PublishStatus"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PublishTargets" ma:index="111" nillable="true" ma:displayName="Publish Target" ma:default="OfficeOnlineVNext" ma:internalName="PublishTargets" ma:readOnly="false">
      <xsd:simpleType>
        <xsd:restriction base="dms:Unknown"/>
      </xsd:simpleType>
    </xsd:element>
    <xsd:element name="RecommendationsModifier" ma:index="112" nillable="true" ma:displayName="Recommendations Modifier" ma:default="" ma:internalName="RecommendationsModifier" ma:readOnly="false">
      <xsd:simpleType>
        <xsd:restriction base="dms:Number"/>
      </xsd:simpleType>
    </xsd:element>
    <xsd:element name="ArtSampleDocs" ma:index="113" nillable="true" ma:displayName="Sample Docs" ma:default="" ma:hidden="true" ma:internalName="ArtSampleDocs" ma:readOnly="false">
      <xsd:simpleType>
        <xsd:restriction base="dms:Text"/>
      </xsd:simpleType>
    </xsd:element>
    <xsd:element name="ScenarioTagsTaxHTField0" ma:index="115" nillable="true" ma:taxonomy="true" ma:internalName="ScenarioTagsTaxHTField0" ma:taxonomyFieldName="ScenarioTags" ma:displayName="Scenarios" ma:readOnly="false" ma:default="" ma:fieldId="{93aef74d-6c78-4815-8310-51477dceeccc}" ma:taxonomyMulti="true" ma:sspId="8f79753a-75d3-41f5-8ca3-40b843941b4f" ma:termSetId="4b7d5f16-e2f2-4fc0-bab3-6e8b931e57d6" ma:anchorId="00000000-0000-0000-0000-000000000000" ma:open="false" ma:isKeyword="false">
      <xsd:complexType>
        <xsd:sequence>
          <xsd:element ref="pc:Terms" minOccurs="0" maxOccurs="1"/>
        </xsd:sequence>
      </xsd:complexType>
    </xsd:element>
    <xsd:element name="ShowIn" ma:index="117" nillable="true" ma:displayName="Show In" ma:default="Show everywhere" ma:internalName="ShowIn" ma:readOnly="false">
      <xsd:simpleType>
        <xsd:restriction base="dms:Choice">
          <xsd:enumeration value="Hide on web"/>
          <xsd:enumeration value="On Web no search"/>
          <xsd:enumeration value="Show everywhere"/>
          <xsd:enumeration value="Special use only"/>
        </xsd:restriction>
      </xsd:simpleType>
    </xsd:element>
    <xsd:element name="SourceTitle" ma:index="118" nillable="true" ma:displayName="Source Title" ma:default="" ma:indexed="true" ma:internalName="SourceTitle" ma:readOnly="false">
      <xsd:simpleType>
        <xsd:restriction base="dms:Text"/>
      </xsd:simpleType>
    </xsd:element>
    <xsd:element name="CSXSubmissionDate" ma:index="119" nillable="true" ma:displayName="Submission Date" ma:default="" ma:internalName="CSXSubmissionDate" ma:readOnly="false">
      <xsd:simpleType>
        <xsd:restriction base="dms:DateTime"/>
      </xsd:simpleType>
    </xsd:element>
    <xsd:element name="SubmitterId" ma:index="120" nillable="true" ma:displayName="Submitter ID" ma:default="" ma:internalName="SubmitterId" ma:readOnly="false">
      <xsd:simpleType>
        <xsd:restriction base="dms:Text"/>
      </xsd:simpleType>
    </xsd:element>
    <xsd:element name="TaxCatchAll" ma:index="121" nillable="true" ma:displayName="Taxonomy Catch All Column" ma:hidden="true" ma:list="{530f955b-6704-4601-bd83-f81d87f1e440}" ma:internalName="TaxCatchAll" ma:showField="CatchAllData"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axCatchAllLabel" ma:index="122" nillable="true" ma:displayName="Taxonomy Catch All Column1" ma:hidden="true" ma:list="{530f955b-6704-4601-bd83-f81d87f1e440}" ma:internalName="TaxCatchAllLabel" ma:readOnly="true" ma:showField="CatchAllDataLabel" ma:web="4873beb7-5857-4685-be1f-d57550cc96cc">
      <xsd:complexType>
        <xsd:complexContent>
          <xsd:extension base="dms:MultiChoiceLookup">
            <xsd:sequence>
              <xsd:element name="Value" type="dms:Lookup" maxOccurs="unbounded" minOccurs="0" nillable="true"/>
            </xsd:sequence>
          </xsd:extension>
        </xsd:complexContent>
      </xsd:complexType>
    </xsd:element>
    <xsd:element name="TemplateStatus" ma:index="123" nillable="true" ma:displayName="Template Status" ma:default="" ma:internalName="TemplateStatus">
      <xsd:simpleType>
        <xsd:restriction base="dms:Unknown"/>
      </xsd:simpleType>
    </xsd:element>
    <xsd:element name="TemplateTemplateType" ma:index="124" nillable="true" ma:displayName="Template Type" ma:default="" ma:internalName="TemplateTemplateType">
      <xsd:simpleType>
        <xsd:restriction base="dms:Unknown"/>
      </xsd:simpleType>
    </xsd:element>
    <xsd:element name="ThumbnailAssetId" ma:index="125" nillable="true" ma:displayName="Thumbnail Image Asset" ma:default="" ma:internalName="ThumbnailAssetId" ma:readOnly="false">
      <xsd:simpleType>
        <xsd:restriction base="dms:Text"/>
      </xsd:simpleType>
    </xsd:element>
    <xsd:element name="TimesCloned" ma:index="126" nillable="true" ma:displayName="Times Cloned" ma:default="" ma:internalName="TimesCloned" ma:readOnly="false">
      <xsd:simpleType>
        <xsd:restriction base="dms:Number"/>
      </xsd:simpleType>
    </xsd:element>
    <xsd:element name="TrustLevel" ma:index="128" nillable="true" ma:displayName="Trust Level" ma:default="1 Microsoft Managed Content" ma:internalName="TrustLevel" ma:readOnly="false">
      <xsd:simpleType>
        <xsd:restriction base="dms:Unknown"/>
      </xsd:simpleType>
    </xsd:element>
    <xsd:element name="UALocComments" ma:index="129" nillable="true" ma:displayName="UA Loc Comments" ma:default="" ma:internalName="UALocComments" ma:readOnly="false">
      <xsd:simpleType>
        <xsd:restriction base="dms:Note"/>
      </xsd:simpleType>
    </xsd:element>
    <xsd:element name="UALocRecommendation" ma:index="130" nillable="true" ma:displayName="UA Loc Recommendation" ma:default="Localize" ma:internalName="UALocRecommendation" ma:readOnly="false">
      <xsd:simpleType>
        <xsd:restriction base="dms:Choice">
          <xsd:enumeration value="Localize"/>
          <xsd:enumeration value="Never Localize"/>
          <xsd:enumeration value="Priority Localize"/>
        </xsd:restriction>
      </xsd:simpleType>
    </xsd:element>
    <xsd:element name="UANotes" ma:index="131" nillable="true" ma:displayName="UA Notes" ma:default="" ma:internalName="UANotes" ma:readOnly="false">
      <xsd:simpleType>
        <xsd:restriction base="dms:Note"/>
      </xsd:simpleType>
    </xsd:element>
    <xsd:element name="TPAppVersion" ma:index="132" nillable="true" ma:displayName="Version" ma:default="" ma:internalName="TPAppVersion">
      <xsd:simpleType>
        <xsd:restriction base="dms:Text"/>
      </xsd:simpleType>
    </xsd:element>
    <xsd:element name="VoteCount" ma:index="133" nillable="true" ma:displayName="Vote Count" ma:default="" ma:internalName="VoteCount" ma:readOnly="fals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2" ma:displayName="Content Type"/>
        <xsd:element ref="dc:title" minOccurs="0" maxOccurs="1" ma:index="127"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0E41224-0370-4595-877C-23316CD80004}">
  <ds:schemaRefs>
    <ds:schemaRef ds:uri="http://purl.org/dc/terms/"/>
    <ds:schemaRef ds:uri="http://schemas.microsoft.com/office/2006/metadata/properties"/>
    <ds:schemaRef ds:uri="http://schemas.microsoft.com/office/infopath/2007/PartnerControls"/>
    <ds:schemaRef ds:uri="http://purl.org/dc/elements/1.1/"/>
    <ds:schemaRef ds:uri="4873beb7-5857-4685-be1f-d57550cc96cc"/>
    <ds:schemaRef ds:uri="http://purl.org/dc/dcmitype/"/>
    <ds:schemaRef ds:uri="http://www.w3.org/XML/1998/namespace"/>
    <ds:schemaRef ds:uri="http://schemas.microsoft.com/office/2006/documentManagement/types"/>
    <ds:schemaRef ds:uri="http://schemas.openxmlformats.org/package/2006/metadata/core-properties"/>
  </ds:schemaRefs>
</ds:datastoreItem>
</file>

<file path=customXml/itemProps2.xml><?xml version="1.0" encoding="utf-8"?>
<ds:datastoreItem xmlns:ds="http://schemas.openxmlformats.org/officeDocument/2006/customXml" ds:itemID="{22CCB507-0646-4A50-A4F7-7F385079D5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873beb7-5857-4685-be1f-d57550cc96c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4228E6B-D70C-44BB-A81F-A245495F61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Презентация за Конференция</Template>
  <TotalTime>5157</TotalTime>
  <Words>993</Words>
  <Application>Microsoft Office PowerPoint</Application>
  <PresentationFormat>Custom</PresentationFormat>
  <Paragraphs>180</Paragraphs>
  <Slides>14</Slides>
  <Notes>13</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Digital Blue Tunnel 16x9</vt:lpstr>
      <vt:lpstr>Aero Vision Ltd</vt:lpstr>
      <vt:lpstr>PowerPoint Presentation</vt:lpstr>
      <vt:lpstr>Products</vt:lpstr>
      <vt:lpstr>Products</vt:lpstr>
      <vt:lpstr>Products</vt:lpstr>
      <vt:lpstr>Products</vt:lpstr>
      <vt:lpstr>PowerPoint Presentation</vt:lpstr>
      <vt:lpstr>PowerPoint Presentation</vt:lpstr>
      <vt:lpstr>PowerPoint Presentation</vt:lpstr>
      <vt:lpstr>PowerPoint Presentation</vt:lpstr>
      <vt:lpstr>PowerPoint Presentation</vt:lpstr>
      <vt:lpstr>Partners</vt:lpstr>
      <vt:lpstr>PowerPoint Presentation</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Aero Vision Ltd</dc:title>
  <dc:creator>STAN-PC</dc:creator>
  <cp:lastModifiedBy>zdravko atanasov</cp:lastModifiedBy>
  <cp:revision>313</cp:revision>
  <dcterms:created xsi:type="dcterms:W3CDTF">2017-11-23T15:47:16Z</dcterms:created>
  <dcterms:modified xsi:type="dcterms:W3CDTF">2024-10-10T19:13:45Z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nternalTags">
    <vt:lpwstr/>
  </property>
  <property fmtid="{D5CDD505-2E9C-101B-9397-08002B2CF9AE}" pid="3" name="ContentTypeId">
    <vt:lpwstr>0x0101006EDDDB5EE6D98C44930B742096920B300400F5B6D36B3EF94B4E9A635CDF2A18F5B8</vt:lpwstr>
  </property>
  <property fmtid="{D5CDD505-2E9C-101B-9397-08002B2CF9AE}" pid="4" name="FeatureTags">
    <vt:lpwstr/>
  </property>
  <property fmtid="{D5CDD505-2E9C-101B-9397-08002B2CF9AE}" pid="5" name="LocalizationTags">
    <vt:lpwstr/>
  </property>
  <property fmtid="{D5CDD505-2E9C-101B-9397-08002B2CF9AE}" pid="6" name="ScenarioTags">
    <vt:lpwstr/>
  </property>
  <property fmtid="{D5CDD505-2E9C-101B-9397-08002B2CF9AE}" pid="7" name="CampaignTags">
    <vt:lpwstr/>
  </property>
</Properties>
</file>